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9" r:id="rId3"/>
    <p:sldId id="273" r:id="rId4"/>
    <p:sldId id="274" r:id="rId5"/>
    <p:sldId id="275" r:id="rId6"/>
    <p:sldId id="334" r:id="rId7"/>
    <p:sldId id="278" r:id="rId8"/>
    <p:sldId id="335" r:id="rId9"/>
    <p:sldId id="341" r:id="rId10"/>
    <p:sldId id="360" r:id="rId11"/>
    <p:sldId id="336" r:id="rId12"/>
    <p:sldId id="337" r:id="rId13"/>
    <p:sldId id="338" r:id="rId14"/>
    <p:sldId id="339" r:id="rId15"/>
    <p:sldId id="340" r:id="rId16"/>
    <p:sldId id="361" r:id="rId17"/>
    <p:sldId id="342" r:id="rId18"/>
    <p:sldId id="343" r:id="rId19"/>
    <p:sldId id="344" r:id="rId20"/>
    <p:sldId id="345" r:id="rId21"/>
    <p:sldId id="346" r:id="rId22"/>
    <p:sldId id="347" r:id="rId23"/>
    <p:sldId id="362" r:id="rId24"/>
    <p:sldId id="348" r:id="rId25"/>
    <p:sldId id="296" r:id="rId26"/>
    <p:sldId id="297" r:id="rId27"/>
    <p:sldId id="353" r:id="rId28"/>
    <p:sldId id="352" r:id="rId29"/>
    <p:sldId id="351" r:id="rId30"/>
    <p:sldId id="298" r:id="rId31"/>
    <p:sldId id="299" r:id="rId32"/>
    <p:sldId id="330" r:id="rId33"/>
    <p:sldId id="354" r:id="rId34"/>
    <p:sldId id="304" r:id="rId35"/>
    <p:sldId id="331" r:id="rId36"/>
    <p:sldId id="305" r:id="rId37"/>
    <p:sldId id="363" r:id="rId38"/>
    <p:sldId id="306" r:id="rId39"/>
    <p:sldId id="307" r:id="rId40"/>
    <p:sldId id="308" r:id="rId41"/>
    <p:sldId id="355" r:id="rId42"/>
    <p:sldId id="356" r:id="rId43"/>
    <p:sldId id="310" r:id="rId44"/>
    <p:sldId id="311" r:id="rId45"/>
    <p:sldId id="312" r:id="rId46"/>
    <p:sldId id="364" r:id="rId47"/>
    <p:sldId id="314" r:id="rId48"/>
    <p:sldId id="357" r:id="rId49"/>
    <p:sldId id="315" r:id="rId50"/>
    <p:sldId id="317" r:id="rId51"/>
    <p:sldId id="323" r:id="rId52"/>
    <p:sldId id="332" r:id="rId53"/>
    <p:sldId id="333" r:id="rId54"/>
    <p:sldId id="365" r:id="rId55"/>
    <p:sldId id="325" r:id="rId56"/>
    <p:sldId id="358" r:id="rId57"/>
    <p:sldId id="359" r:id="rId58"/>
  </p:sldIdLst>
  <p:sldSz cx="12192000" cy="6858000"/>
  <p:notesSz cx="6858000" cy="9144000"/>
  <p:embeddedFontLst>
    <p:embeddedFont>
      <p:font typeface="Montserrat SemiBold" panose="02020500000000000000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微軟正黑體" panose="020B0604030504040204" pitchFamily="34" charset="-120"/>
      <p:regular r:id="rId68"/>
      <p:bold r:id="rId69"/>
    </p:embeddedFont>
    <p:embeddedFont>
      <p:font typeface="Microsoft YaHei" panose="020B0503020204020204" pitchFamily="34" charset="-122"/>
      <p:regular r:id="rId70"/>
      <p:bold r:id="rId71"/>
    </p:embeddedFont>
    <p:embeddedFont>
      <p:font typeface="微軟正黑體" panose="020B0604030504040204" pitchFamily="34" charset="-120"/>
      <p:regular r:id="rId68"/>
      <p:bold r:id="rId69"/>
    </p:embeddedFont>
    <p:embeddedFont>
      <p:font typeface="Lato" panose="02020500000000000000" charset="0"/>
      <p:regular r:id="rId72"/>
      <p:bold r:id="rId73"/>
      <p:italic r:id="rId74"/>
      <p:boldItalic r:id="rId75"/>
    </p:embeddedFont>
    <p:embeddedFont>
      <p:font typeface="Cambria Math" panose="02040503050406030204" pitchFamily="18" charset="0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2" roundtripDataSignature="AMtx7mi+ohL5ZgIst5S5ZjfN81POwOSw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4" autoAdjust="0"/>
    <p:restoredTop sz="87025" autoAdjust="0"/>
  </p:normalViewPr>
  <p:slideViewPr>
    <p:cSldViewPr snapToGrid="0">
      <p:cViewPr varScale="1">
        <p:scale>
          <a:sx n="70" d="100"/>
          <a:sy n="70" d="100"/>
        </p:scale>
        <p:origin x="5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9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9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10-04T10:34:34.27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D21CF5-05F9-4B09-8A39-04283AB600BD}" emma:medium="tactile" emma:mode="ink">
          <msink:context xmlns:msink="http://schemas.microsoft.com/ink/2010/main" type="writingRegion" rotatedBoundingBox="7799,13635 7811,13635 7811,13642 7799,13642"/>
        </emma:interpretation>
      </emma:emma>
    </inkml:annotationXML>
    <inkml:traceGroup>
      <inkml:annotationXML>
        <emma:emma xmlns:emma="http://www.w3.org/2003/04/emma" version="1.0">
          <emma:interpretation id="{95189E07-01BF-461B-8520-774FA799532D}" emma:medium="tactile" emma:mode="ink">
            <msink:context xmlns:msink="http://schemas.microsoft.com/ink/2010/main" type="paragraph" rotatedBoundingBox="7799,13635 7811,13635 7811,13642 7799,136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184C21-C6D6-48EA-9410-FA5A80AAE7CB}" emma:medium="tactile" emma:mode="ink">
              <msink:context xmlns:msink="http://schemas.microsoft.com/ink/2010/main" type="line" rotatedBoundingBox="7799,13635 7811,13635 7811,13642 7799,13642"/>
            </emma:interpretation>
          </emma:emma>
        </inkml:annotationXML>
        <inkml:traceGroup>
          <inkml:annotationXML>
            <emma:emma xmlns:emma="http://www.w3.org/2003/04/emma" version="1.0">
              <emma:interpretation id="{77192080-7324-4326-8A58-A514B2DECB49}" emma:medium="tactile" emma:mode="ink">
                <msink:context xmlns:msink="http://schemas.microsoft.com/ink/2010/main" type="inkWord" rotatedBoundingBox="7799,13635 7811,13635 7811,13642 7799,13642"/>
              </emma:interpretation>
              <emma:one-of disjunction-type="recognition" id="oneOf0">
                <emma:interpretation id="interp0" emma:lang="" emma:confidence="0">
                  <emma:literal>一</emma:literal>
                </emma:interpretation>
                <emma:interpretation id="interp1" emma:lang="" emma:confidence="0">
                  <emma:literal>」</emma:literal>
                </emma:interpretation>
                <emma:interpretation id="interp2" emma:lang="" emma:confidence="0">
                  <emma:literal>/</emma:literal>
                </emma:interpretation>
                <emma:interpretation id="interp3" emma:lang="" emma:confidence="0">
                  <emma:literal>ⅴ</emma:literal>
                </emma:interpretation>
                <emma:interpretation id="interp4" emma:lang="" emma:confidence="0">
                  <emma:literal>〇</emma:literal>
                </emma:interpretation>
              </emma:one-of>
            </emma:emma>
          </inkml:annotationXML>
          <inkml:trace contextRef="#ctx0" brushRef="#br0">0 7 41 0,'0'0'40'0,"0"0"8"0,0 0 12 0,0 0 6 16,0 0-4-16,0 0-12 0,0 0-16 0,0 0-14 15,0 0-13-15,0 0-11 0,0 0-4 0,0 0-4 16,0 0-3-16,9-2-7 0,-9-1-13 16,3 2-15-16,-3 0-37 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5336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099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43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468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009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334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859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553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10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4813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3698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881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012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863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225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830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500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077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9271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5705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375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3992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575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4446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8633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527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781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6410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00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67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6520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44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5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6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86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8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3321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8"/>
          <p:cNvSpPr>
            <a:spLocks noGrp="1"/>
          </p:cNvSpPr>
          <p:nvPr>
            <p:ph type="pic" idx="2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rgbClr val="CBE9F4"/>
          </a:solidFill>
          <a:ln>
            <a:noFill/>
          </a:ln>
        </p:spPr>
      </p:sp>
      <p:sp>
        <p:nvSpPr>
          <p:cNvPr id="28" name="Google Shape;28;p78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78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30;p78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001359"/>
          </a:xfrm>
          <a:prstGeom prst="rect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33" name="Google Shape;33;p79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34;p79"/>
          <p:cNvSpPr/>
          <p:nvPr/>
        </p:nvSpPr>
        <p:spPr>
          <a:xfrm>
            <a:off x="11383483" y="640089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35;p79"/>
          <p:cNvSpPr/>
          <p:nvPr/>
        </p:nvSpPr>
        <p:spPr>
          <a:xfrm>
            <a:off x="10512622" y="650665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3600000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0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1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" name="Google Shape;40;p81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" name="Google Shape;43;p82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" name="Google Shape;44;p82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rgbClr val="26262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3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" name="Google Shape;47;p83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" name="Google Shape;48;p83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4"/>
          <p:cNvSpPr>
            <a:spLocks noGrp="1"/>
          </p:cNvSpPr>
          <p:nvPr>
            <p:ph type="pic" idx="2"/>
          </p:nvPr>
        </p:nvSpPr>
        <p:spPr>
          <a:xfrm>
            <a:off x="1972573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1" name="Google Shape;51;p84"/>
          <p:cNvSpPr>
            <a:spLocks noGrp="1"/>
          </p:cNvSpPr>
          <p:nvPr>
            <p:ph type="pic" idx="3"/>
          </p:nvPr>
        </p:nvSpPr>
        <p:spPr>
          <a:xfrm>
            <a:off x="5010409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2" name="Google Shape;52;p84"/>
          <p:cNvSpPr>
            <a:spLocks noGrp="1"/>
          </p:cNvSpPr>
          <p:nvPr>
            <p:ph type="pic" idx="4"/>
          </p:nvPr>
        </p:nvSpPr>
        <p:spPr>
          <a:xfrm>
            <a:off x="7936074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3" name="Google Shape;53;p84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" name="Google Shape;54;p84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84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rgbClr val="262626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5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" name="Google Shape;58;p85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85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png"/><Relationship Id="rId5" Type="http://schemas.openxmlformats.org/officeDocument/2006/relationships/image" Target="../media/image51.emf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3.emf"/><Relationship Id="rId4" Type="http://schemas.openxmlformats.org/officeDocument/2006/relationships/oleObject" Target="../embeddings/oleObject1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1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4.emf"/><Relationship Id="rId4" Type="http://schemas.openxmlformats.org/officeDocument/2006/relationships/image" Target="../media/image119.png"/><Relationship Id="rId9" Type="http://schemas.openxmlformats.org/officeDocument/2006/relationships/customXml" Target="../ink/ink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3769207" y="2042696"/>
            <a:ext cx="43236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解密AI黑盒子</a:t>
            </a:r>
            <a:endParaRPr sz="5400" b="1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"/>
          <p:cNvSpPr/>
          <p:nvPr/>
        </p:nvSpPr>
        <p:spPr>
          <a:xfrm rot="-1107700">
            <a:off x="2695074" y="412513"/>
            <a:ext cx="1780673" cy="178067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1300" dist="63500" dir="2700000" algn="tl" rotWithShape="0">
              <a:srgbClr val="000000">
                <a:alpha val="1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308472" y="6362240"/>
            <a:ext cx="2335576" cy="33050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4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506457" y="176390"/>
            <a:ext cx="2252919" cy="225291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-1" y="5711687"/>
            <a:ext cx="121920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 smtClean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主題一：線性回歸與人工智慧理論</a:t>
            </a:r>
            <a:endParaRPr sz="48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7762" y="-209615"/>
            <a:ext cx="2570888" cy="434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梯度下降算</a:t>
            </a: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法</a:t>
            </a:r>
            <a:endParaRPr lang="en-US" altLang="zh-TW" sz="6000" b="1" dirty="0" smtClean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Microsoft JhengHei"/>
            </a:endParaRPr>
          </a:p>
          <a:p>
            <a:pPr algn="ctr"/>
            <a:r>
              <a:rPr lang="en-US" altLang="zh-TW" sz="54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</a:rPr>
              <a:t>Gradient Descent</a:t>
            </a:r>
            <a:endParaRPr lang="zh-TW" altLang="zh-TW" sz="5400" b="1" dirty="0">
              <a:solidFill>
                <a:srgbClr val="2D4358"/>
              </a:solidFill>
              <a:latin typeface="Microsoft JhengHei"/>
              <a:ea typeface="Microsoft JhengHei"/>
              <a:cs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393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0" y="123282"/>
            <a:ext cx="4176556" cy="535942"/>
            <a:chOff x="104930" y="122092"/>
            <a:chExt cx="5021705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8" y="140625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梯度下降算法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04929" y="867417"/>
            <a:ext cx="1167733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利用導函數值為零來尋找函數的極值，必須求解方程式，不同函數要解的方程式各異，且不一定能解得出來，所以我們需要一個能找到函數最小值的統一作法。</a:t>
            </a:r>
            <a:endParaRPr lang="zh-TW" altLang="zh-TW" sz="2400" dirty="0"/>
          </a:p>
          <a:p>
            <a:endParaRPr lang="zh-TW" altLang="zh-TW" sz="2400" dirty="0"/>
          </a:p>
          <a:p>
            <a:pPr lvl="0"/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2256760" y="5960172"/>
            <a:ext cx="81552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247769" y="2000322"/>
            <a:ext cx="23199" cy="3970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793799" y="1840148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799" y="1840148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0420959" y="569716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959" y="5697164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接點 16"/>
          <p:cNvCxnSpPr/>
          <p:nvPr/>
        </p:nvCxnSpPr>
        <p:spPr>
          <a:xfrm>
            <a:off x="10253272" y="19327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手繪多邊形 17"/>
          <p:cNvSpPr/>
          <p:nvPr/>
        </p:nvSpPr>
        <p:spPr>
          <a:xfrm>
            <a:off x="2633472" y="1987296"/>
            <a:ext cx="7412736" cy="3533421"/>
          </a:xfrm>
          <a:custGeom>
            <a:avLst/>
            <a:gdLst>
              <a:gd name="connsiteX0" fmla="*/ 0 w 7412736"/>
              <a:gd name="connsiteY0" fmla="*/ 0 h 3533421"/>
              <a:gd name="connsiteX1" fmla="*/ 475488 w 7412736"/>
              <a:gd name="connsiteY1" fmla="*/ 2535936 h 3533421"/>
              <a:gd name="connsiteX2" fmla="*/ 1597152 w 7412736"/>
              <a:gd name="connsiteY2" fmla="*/ 1645920 h 3533421"/>
              <a:gd name="connsiteX3" fmla="*/ 3304032 w 7412736"/>
              <a:gd name="connsiteY3" fmla="*/ 2852928 h 3533421"/>
              <a:gd name="connsiteX4" fmla="*/ 4986528 w 7412736"/>
              <a:gd name="connsiteY4" fmla="*/ 1914144 h 3533421"/>
              <a:gd name="connsiteX5" fmla="*/ 6120384 w 7412736"/>
              <a:gd name="connsiteY5" fmla="*/ 3523488 h 3533421"/>
              <a:gd name="connsiteX6" fmla="*/ 7412736 w 7412736"/>
              <a:gd name="connsiteY6" fmla="*/ 999744 h 3533421"/>
              <a:gd name="connsiteX7" fmla="*/ 7412736 w 7412736"/>
              <a:gd name="connsiteY7" fmla="*/ 999744 h 35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12736" h="3533421">
                <a:moveTo>
                  <a:pt x="0" y="0"/>
                </a:moveTo>
                <a:cubicBezTo>
                  <a:pt x="104648" y="1130808"/>
                  <a:pt x="209296" y="2261616"/>
                  <a:pt x="475488" y="2535936"/>
                </a:cubicBezTo>
                <a:cubicBezTo>
                  <a:pt x="741680" y="2810256"/>
                  <a:pt x="1125728" y="1593088"/>
                  <a:pt x="1597152" y="1645920"/>
                </a:cubicBezTo>
                <a:cubicBezTo>
                  <a:pt x="2068576" y="1698752"/>
                  <a:pt x="2739136" y="2808224"/>
                  <a:pt x="3304032" y="2852928"/>
                </a:cubicBezTo>
                <a:cubicBezTo>
                  <a:pt x="3868928" y="2897632"/>
                  <a:pt x="4517136" y="1802384"/>
                  <a:pt x="4986528" y="1914144"/>
                </a:cubicBezTo>
                <a:cubicBezTo>
                  <a:pt x="5455920" y="2025904"/>
                  <a:pt x="5716016" y="3675888"/>
                  <a:pt x="6120384" y="3523488"/>
                </a:cubicBezTo>
                <a:cubicBezTo>
                  <a:pt x="6524752" y="3371088"/>
                  <a:pt x="7412736" y="999744"/>
                  <a:pt x="7412736" y="999744"/>
                </a:cubicBezTo>
                <a:lnTo>
                  <a:pt x="7412736" y="999744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 flipV="1">
            <a:off x="2503094" y="4568821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3137741" y="4511453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/>
          <p:cNvCxnSpPr/>
          <p:nvPr/>
        </p:nvCxnSpPr>
        <p:spPr>
          <a:xfrm flipV="1">
            <a:off x="3502838" y="3626426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4137485" y="3569058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/>
          <p:cNvCxnSpPr/>
          <p:nvPr/>
        </p:nvCxnSpPr>
        <p:spPr>
          <a:xfrm flipV="1">
            <a:off x="5246294" y="4821242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5880941" y="4763874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 flipV="1">
            <a:off x="6855638" y="3873163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/>
          <p:cNvSpPr/>
          <p:nvPr/>
        </p:nvSpPr>
        <p:spPr>
          <a:xfrm>
            <a:off x="7490285" y="3815795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/>
          <p:cNvCxnSpPr/>
          <p:nvPr/>
        </p:nvCxnSpPr>
        <p:spPr>
          <a:xfrm flipV="1">
            <a:off x="7989494" y="5508525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8624141" y="5451157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2397943" y="4638381"/>
            <a:ext cx="239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b="1" dirty="0">
                <a:solidFill>
                  <a:srgbClr val="FF0000"/>
                </a:solidFill>
              </a:rPr>
              <a:t>局部最小值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096424" y="4893261"/>
            <a:ext cx="239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b="1" dirty="0">
                <a:solidFill>
                  <a:srgbClr val="FF0000"/>
                </a:solidFill>
              </a:rPr>
              <a:t>局部最小值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900584" y="5539376"/>
            <a:ext cx="239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全域</a:t>
            </a:r>
            <a:r>
              <a:rPr lang="zh-TW" altLang="zh-TW" sz="2400" b="1" dirty="0" smtClean="0">
                <a:solidFill>
                  <a:srgbClr val="FF0000"/>
                </a:solidFill>
              </a:rPr>
              <a:t>最小值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5189068" y="1968637"/>
                <a:ext cx="1377300" cy="9907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4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none" altLang="zh-TW" sz="40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x-none" altLang="zh-TW" sz="4000" b="1" i="1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x-none" altLang="zh-TW" sz="4000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zh-TW" sz="4000" dirty="0" smtClean="0"/>
                  <a:t> =0</a:t>
                </a:r>
                <a:endParaRPr lang="zh-TW" altLang="en-US" sz="40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68" y="1968637"/>
                <a:ext cx="1377300" cy="990784"/>
              </a:xfrm>
              <a:prstGeom prst="rect">
                <a:avLst/>
              </a:prstGeom>
              <a:blipFill>
                <a:blip r:embed="rId5"/>
                <a:stretch>
                  <a:fillRect r="-14602" b="-117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5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橢圓 45"/>
          <p:cNvSpPr/>
          <p:nvPr/>
        </p:nvSpPr>
        <p:spPr>
          <a:xfrm>
            <a:off x="6865496" y="-914400"/>
            <a:ext cx="4388190" cy="606419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0" y="102016"/>
            <a:ext cx="4296950" cy="533606"/>
            <a:chOff x="104930" y="122092"/>
            <a:chExt cx="5021705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8" y="140454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梯度下降算法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2" name="直線單箭頭接點 31"/>
          <p:cNvCxnSpPr/>
          <p:nvPr/>
        </p:nvCxnSpPr>
        <p:spPr>
          <a:xfrm>
            <a:off x="6563824" y="5380631"/>
            <a:ext cx="50995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6552587" y="1566359"/>
            <a:ext cx="22474" cy="3846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109854" y="1303490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854" y="1303490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1663418" y="514979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3418" y="5149798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/>
          <p:cNvCxnSpPr/>
          <p:nvPr/>
        </p:nvCxnSpPr>
        <p:spPr>
          <a:xfrm>
            <a:off x="8473052" y="318850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668753" y="-1122488"/>
            <a:ext cx="5051684" cy="3342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4929" y="867417"/>
                <a:ext cx="11677339" cy="5827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梯度下降法：利用函數的斜率</a:t>
                </a:r>
                <a:r>
                  <a:rPr lang="en-US" altLang="zh-TW" sz="2400" b="1" dirty="0"/>
                  <a:t>(</a:t>
                </a:r>
                <a:r>
                  <a:rPr lang="zh-TW" altLang="zh-TW" sz="2400" b="1" dirty="0"/>
                  <a:t>梯度</a:t>
                </a:r>
                <a:r>
                  <a:rPr lang="en-US" altLang="zh-TW" sz="2400" b="1" dirty="0"/>
                  <a:t>)</a:t>
                </a:r>
                <a:r>
                  <a:rPr lang="zh-TW" altLang="zh-TW" sz="2400" b="1" dirty="0"/>
                  <a:t>，以逐步逼近的方法尋找函數的最小值</a:t>
                </a:r>
                <a:r>
                  <a:rPr lang="zh-TW" altLang="zh-TW" sz="2400" b="1" dirty="0" smtClean="0"/>
                  <a:t>。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endParaRPr lang="en-US" altLang="zh-TW" sz="2400" b="1" dirty="0" smtClean="0"/>
              </a:p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梯</a:t>
                </a:r>
                <a:r>
                  <a:rPr lang="zh-TW" altLang="zh-TW" sz="2400" b="1" dirty="0"/>
                  <a:t>度下降法的原理</a:t>
                </a:r>
                <a:r>
                  <a:rPr lang="zh-TW" altLang="zh-TW" sz="2400" b="1" dirty="0" smtClean="0"/>
                  <a:t>：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:r>
                  <a:rPr lang="en-US" altLang="zh-TW" sz="2400" b="1" dirty="0" smtClean="0">
                    <a:sym typeface="Wingdings" panose="05000000000000000000" pitchFamily="2" charset="2"/>
                  </a:rPr>
                  <a:t> </a:t>
                </a:r>
                <a:r>
                  <a:rPr lang="zh-TW" altLang="zh-TW" sz="2400" b="1" dirty="0" smtClean="0"/>
                  <a:t>函數</a:t>
                </a:r>
                <a:r>
                  <a:rPr lang="zh-TW" altLang="zh-TW" sz="2400" b="1" dirty="0"/>
                  <a:t>的最小值在</a:t>
                </a:r>
                <a:r>
                  <a:rPr lang="zh-TW" altLang="zh-TW" sz="2400" b="1" dirty="0" smtClean="0"/>
                  <a:t>谷底</a:t>
                </a:r>
                <a:r>
                  <a:rPr lang="zh-TW" altLang="en-US" sz="2400" b="1" dirty="0" smtClean="0"/>
                  <a:t>：</a:t>
                </a:r>
                <a:r>
                  <a:rPr lang="zh-TW" altLang="zh-TW" sz="2400" b="1" dirty="0" smtClean="0"/>
                  <a:t>斜率</a:t>
                </a:r>
                <a:r>
                  <a:rPr lang="en-US" altLang="zh-TW" sz="2400" b="1" dirty="0" smtClean="0"/>
                  <a:t>=0</a:t>
                </a:r>
                <a:r>
                  <a:rPr lang="zh-TW" altLang="zh-TW" sz="2400" b="1" dirty="0"/>
                  <a:t>的位置</a:t>
                </a:r>
                <a:r>
                  <a:rPr lang="zh-TW" altLang="zh-TW" sz="2400" b="1" dirty="0" smtClean="0"/>
                  <a:t>。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:r>
                  <a:rPr lang="en-US" altLang="zh-TW" sz="2400" b="1" dirty="0" smtClean="0">
                    <a:sym typeface="Wingdings" panose="05000000000000000000" pitchFamily="2" charset="2"/>
                  </a:rPr>
                  <a:t> </a:t>
                </a:r>
                <a:r>
                  <a:rPr lang="zh-TW" altLang="zh-TW" sz="2400" b="1" dirty="0" smtClean="0"/>
                  <a:t>若</a:t>
                </a:r>
                <a:r>
                  <a:rPr lang="zh-TW" altLang="zh-TW" sz="2400" b="1" dirty="0"/>
                  <a:t>在函數圖形上切線斜率</a:t>
                </a:r>
                <a:r>
                  <a:rPr lang="en-US" altLang="zh-TW" sz="2400" b="1" dirty="0"/>
                  <a:t>&gt;0</a:t>
                </a:r>
                <a:r>
                  <a:rPr lang="zh-TW" altLang="zh-TW" sz="2400" b="1" dirty="0"/>
                  <a:t>的位置：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:r>
                  <a:rPr lang="en-US" altLang="zh-TW" sz="2400" b="1" dirty="0" smtClean="0"/>
                  <a:t>    </a:t>
                </a:r>
                <a:r>
                  <a:rPr lang="zh-TW" altLang="zh-TW" sz="2400" b="1" dirty="0" smtClean="0"/>
                  <a:t>則</a:t>
                </a:r>
                <a:r>
                  <a:rPr lang="zh-TW" altLang="zh-TW" sz="2400" b="1" dirty="0"/>
                  <a:t>谷底</a:t>
                </a:r>
                <a:r>
                  <a:rPr lang="zh-TW" altLang="zh-TW" sz="2400" b="1" dirty="0" smtClean="0"/>
                  <a:t>在向</a:t>
                </a:r>
                <a:r>
                  <a:rPr lang="zh-TW" altLang="zh-TW" sz="2400" b="1" dirty="0"/>
                  <a:t>左移的方向</a:t>
                </a:r>
                <a:r>
                  <a:rPr lang="zh-TW" altLang="zh-TW" sz="2400" b="1" dirty="0" smtClean="0"/>
                  <a:t>。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en-US" altLang="zh-TW" sz="2400" b="1" dirty="0" smtClean="0">
                    <a:sym typeface="Wingdings" panose="05000000000000000000" pitchFamily="2" charset="2"/>
                  </a:rPr>
                  <a:t> </a:t>
                </a:r>
                <a:r>
                  <a:rPr lang="zh-TW" altLang="zh-TW" sz="2400" b="1" dirty="0" smtClean="0"/>
                  <a:t>若</a:t>
                </a:r>
                <a:r>
                  <a:rPr lang="zh-TW" altLang="zh-TW" sz="2400" b="1" dirty="0"/>
                  <a:t>在函數圖形上切線斜率</a:t>
                </a:r>
                <a:r>
                  <a:rPr lang="en-US" altLang="zh-TW" sz="2400" b="1" dirty="0"/>
                  <a:t>&lt;0</a:t>
                </a:r>
                <a:r>
                  <a:rPr lang="zh-TW" altLang="zh-TW" sz="2400" b="1" dirty="0"/>
                  <a:t>的位置：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:r>
                  <a:rPr lang="en-US" altLang="zh-TW" sz="2400" b="1" dirty="0" smtClean="0"/>
                  <a:t>    </a:t>
                </a:r>
                <a:r>
                  <a:rPr lang="zh-TW" altLang="zh-TW" sz="2400" b="1" dirty="0" smtClean="0"/>
                  <a:t>則</a:t>
                </a:r>
                <a:r>
                  <a:rPr lang="zh-TW" altLang="zh-TW" sz="2400" b="1" dirty="0"/>
                  <a:t>谷底在</a:t>
                </a:r>
                <a:r>
                  <a:rPr lang="en-US" altLang="zh-TW" sz="2400" b="1" dirty="0"/>
                  <a:t>X</a:t>
                </a:r>
                <a:r>
                  <a:rPr lang="zh-TW" altLang="zh-TW" sz="2400" b="1" dirty="0"/>
                  <a:t>向右移的方向</a:t>
                </a:r>
                <a:r>
                  <a:rPr lang="zh-TW" altLang="zh-TW" sz="2400" b="1" dirty="0" smtClean="0"/>
                  <a:t>。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endParaRPr lang="en-US" altLang="zh-TW" sz="2400" b="1" dirty="0" smtClean="0"/>
              </a:p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新</a:t>
                </a:r>
                <a:r>
                  <a:rPr lang="zh-TW" altLang="zh-TW" sz="2400" b="1" dirty="0"/>
                  <a:t>的</a:t>
                </a:r>
                <a:r>
                  <a:rPr lang="en-US" altLang="zh-TW" sz="2400" b="1" dirty="0"/>
                  <a:t>x</a:t>
                </a:r>
                <a:r>
                  <a:rPr lang="zh-TW" altLang="zh-TW" sz="2400" b="1" dirty="0"/>
                  <a:t>的更新方程式為</a:t>
                </a:r>
                <a:r>
                  <a:rPr lang="zh-TW" altLang="zh-TW" sz="2400" b="1" dirty="0" smtClean="0"/>
                  <a:t>：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zh-TW" altLang="zh-TW" sz="2400" b="1" dirty="0" smtClean="0"/>
                  <a:t>新</a:t>
                </a:r>
                <a:r>
                  <a:rPr lang="zh-TW" altLang="zh-TW" sz="2400" b="1" dirty="0"/>
                  <a:t>的</a:t>
                </a:r>
                <a:r>
                  <a:rPr lang="en-US" altLang="zh-TW" sz="2400" b="1" dirty="0"/>
                  <a:t>x=</a:t>
                </a:r>
                <a:r>
                  <a:rPr lang="zh-TW" altLang="zh-TW" sz="2400" b="1" dirty="0"/>
                  <a:t>舊的</a:t>
                </a:r>
                <a:r>
                  <a:rPr lang="en-US" altLang="zh-TW" sz="2400" b="1" dirty="0"/>
                  <a:t>x</a:t>
                </a:r>
                <a:r>
                  <a:rPr lang="zh-TW" altLang="zh-TW" sz="2400" b="1" dirty="0"/>
                  <a:t>－</a:t>
                </a:r>
                <a14:m>
                  <m:oMath xmlns:m="http://schemas.openxmlformats.org/officeDocument/2006/math">
                    <m:r>
                      <a:rPr lang="en-US" altLang="zh-TW" sz="3200" b="1" i="1">
                        <a:latin typeface="Cambria Math" panose="02040503050406030204" pitchFamily="18" charset="0"/>
                      </a:rPr>
                      <m:t>𝜼</m:t>
                    </m:r>
                    <m:f>
                      <m:fPr>
                        <m:ctrlPr>
                          <a:rPr lang="zh-TW" altLang="zh-TW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zh-TW" altLang="zh-TW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zh-TW" altLang="zh-TW" sz="2400" b="1" dirty="0"/>
                  <a:t>為學習率：控制更新的幅度。</a:t>
                </a:r>
                <a:endParaRPr lang="zh-TW" altLang="zh-TW" sz="2400" dirty="0"/>
              </a:p>
              <a:p>
                <a:pPr marL="342900" lvl="0" indent="-342900">
                  <a:buFont typeface="Wingdings" panose="05000000000000000000" pitchFamily="2" charset="2"/>
                  <a:buChar char="n"/>
                </a:pPr>
                <a:endParaRPr lang="zh-TW" altLang="zh-TW" sz="2400" dirty="0"/>
              </a:p>
              <a:p>
                <a:endParaRPr lang="zh-TW" altLang="zh-TW" sz="2400" dirty="0"/>
              </a:p>
              <a:p>
                <a:pPr lvl="0"/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9" y="867417"/>
                <a:ext cx="11677339" cy="5827877"/>
              </a:xfrm>
              <a:prstGeom prst="rect">
                <a:avLst/>
              </a:prstGeom>
              <a:blipFill>
                <a:blip r:embed="rId5"/>
                <a:stretch>
                  <a:fillRect l="-678" t="-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接點 48"/>
          <p:cNvCxnSpPr/>
          <p:nvPr/>
        </p:nvCxnSpPr>
        <p:spPr>
          <a:xfrm flipV="1">
            <a:off x="10812107" y="2347999"/>
            <a:ext cx="584616" cy="1783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6725486" y="2347998"/>
            <a:ext cx="584616" cy="17838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6985420" y="328608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1038258" y="323470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/>
          <p:cNvCxnSpPr>
            <a:stCxn id="50" idx="0"/>
            <a:endCxn id="50" idx="1"/>
          </p:cNvCxnSpPr>
          <p:nvPr/>
        </p:nvCxnSpPr>
        <p:spPr>
          <a:xfrm flipH="1">
            <a:off x="7001236" y="3286086"/>
            <a:ext cx="38184" cy="1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7041698" y="3394086"/>
            <a:ext cx="0" cy="194808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V="1">
            <a:off x="11092258" y="3366606"/>
            <a:ext cx="0" cy="194808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/>
          <p:cNvSpPr/>
          <p:nvPr/>
        </p:nvSpPr>
        <p:spPr>
          <a:xfrm>
            <a:off x="6990858" y="53272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1037597" y="53272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7093420" y="3089835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斜率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&lt;0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9932033" y="3111228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斜率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&gt;0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7903362" y="53272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直線接點 64"/>
          <p:cNvCxnSpPr/>
          <p:nvPr/>
        </p:nvCxnSpPr>
        <p:spPr>
          <a:xfrm flipV="1">
            <a:off x="7957362" y="4691529"/>
            <a:ext cx="0" cy="68910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橢圓 66"/>
          <p:cNvSpPr/>
          <p:nvPr/>
        </p:nvSpPr>
        <p:spPr>
          <a:xfrm>
            <a:off x="7903362" y="46745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接點 67"/>
          <p:cNvCxnSpPr>
            <a:stCxn id="67" idx="0"/>
            <a:endCxn id="67" idx="1"/>
          </p:cNvCxnSpPr>
          <p:nvPr/>
        </p:nvCxnSpPr>
        <p:spPr>
          <a:xfrm flipH="1">
            <a:off x="7919178" y="4674585"/>
            <a:ext cx="38184" cy="1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/>
          <p:cNvSpPr/>
          <p:nvPr/>
        </p:nvSpPr>
        <p:spPr>
          <a:xfrm>
            <a:off x="10122594" y="53272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接點 69"/>
          <p:cNvCxnSpPr/>
          <p:nvPr/>
        </p:nvCxnSpPr>
        <p:spPr>
          <a:xfrm flipV="1">
            <a:off x="10176594" y="4691529"/>
            <a:ext cx="0" cy="689102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/>
          <p:cNvSpPr/>
          <p:nvPr/>
        </p:nvSpPr>
        <p:spPr>
          <a:xfrm>
            <a:off x="10122594" y="46745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接點 71"/>
          <p:cNvCxnSpPr>
            <a:stCxn id="71" idx="0"/>
            <a:endCxn id="71" idx="1"/>
          </p:cNvCxnSpPr>
          <p:nvPr/>
        </p:nvCxnSpPr>
        <p:spPr>
          <a:xfrm flipH="1">
            <a:off x="10138410" y="4674585"/>
            <a:ext cx="38184" cy="1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向右箭號 61"/>
          <p:cNvSpPr/>
          <p:nvPr/>
        </p:nvSpPr>
        <p:spPr>
          <a:xfrm>
            <a:off x="7039420" y="5516592"/>
            <a:ext cx="890942" cy="1458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右箭號 73"/>
          <p:cNvSpPr/>
          <p:nvPr/>
        </p:nvSpPr>
        <p:spPr>
          <a:xfrm flipH="1">
            <a:off x="10213473" y="5516592"/>
            <a:ext cx="890942" cy="14582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矩形 287"/>
              <p:cNvSpPr/>
              <p:nvPr/>
            </p:nvSpPr>
            <p:spPr>
              <a:xfrm>
                <a:off x="6907478" y="5650175"/>
                <a:ext cx="1008609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zh-TW" sz="2400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－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𝜼</m:t>
                    </m:r>
                    <m:f>
                      <m:fPr>
                        <m:ctrlPr>
                          <a:rPr lang="zh-TW" altLang="zh-TW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TW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8" name="矩形 2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478" y="5650175"/>
                <a:ext cx="1008609" cy="631391"/>
              </a:xfrm>
              <a:prstGeom prst="rect">
                <a:avLst/>
              </a:prstGeom>
              <a:blipFill>
                <a:blip r:embed="rId6"/>
                <a:stretch>
                  <a:fillRect l="-9036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10082988" y="5650175"/>
                <a:ext cx="1008609" cy="631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zh-TW" sz="2400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－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𝜼</m:t>
                    </m:r>
                    <m:f>
                      <m:fPr>
                        <m:ctrlPr>
                          <a:rPr lang="zh-TW" altLang="zh-TW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TW" sz="2400" b="1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988" y="5650175"/>
                <a:ext cx="1008609" cy="631391"/>
              </a:xfrm>
              <a:prstGeom prst="rect">
                <a:avLst/>
              </a:prstGeom>
              <a:blipFill>
                <a:blip r:embed="rId7"/>
                <a:stretch>
                  <a:fillRect l="-9091" b="-87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24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29" y="112648"/>
            <a:ext cx="4509601" cy="544023"/>
            <a:chOff x="104930" y="122092"/>
            <a:chExt cx="5021705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8" y="141208"/>
              <a:ext cx="3250253" cy="634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梯度下降算法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04929" y="867417"/>
            <a:ext cx="116773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/>
              <a:t>若</a:t>
            </a:r>
            <a:r>
              <a:rPr lang="zh-TW" altLang="zh-TW" sz="2400" b="1" dirty="0"/>
              <a:t>函數有多個局部最小值，不同的起點可能會落到局部最小值，而不是全域</a:t>
            </a:r>
            <a:r>
              <a:rPr lang="zh-TW" altLang="zh-TW" sz="2400" b="1" dirty="0" smtClean="0"/>
              <a:t>最小值</a:t>
            </a:r>
            <a:r>
              <a:rPr lang="zh-TW" altLang="en-US" sz="2400" b="1" dirty="0" smtClean="0"/>
              <a:t>，</a:t>
            </a:r>
            <a:r>
              <a:rPr lang="zh-TW" altLang="zh-TW" sz="2400" b="1" dirty="0"/>
              <a:t>梯度下降的</a:t>
            </a:r>
            <a:r>
              <a:rPr lang="zh-TW" altLang="zh-TW" sz="2400" b="1" dirty="0" smtClean="0"/>
              <a:t>起點隨機選定</a:t>
            </a:r>
            <a:r>
              <a:rPr lang="zh-TW" altLang="en-US" sz="2400" b="1" dirty="0" smtClean="0"/>
              <a:t>，以期能找到全域最小值</a:t>
            </a:r>
            <a:r>
              <a:rPr lang="zh-TW" altLang="zh-TW" sz="2400" b="1" dirty="0" smtClean="0"/>
              <a:t>。</a:t>
            </a:r>
            <a:endParaRPr lang="zh-TW" altLang="zh-TW" sz="2400" b="1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梯度下降的終點可以用下列方式來判斷</a:t>
            </a:r>
            <a:r>
              <a:rPr lang="zh-TW" altLang="zh-TW" sz="2400" b="1" dirty="0" smtClean="0"/>
              <a:t>：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en-US" altLang="zh-TW" sz="2400" b="1" dirty="0" smtClean="0">
                <a:sym typeface="Wingdings" panose="05000000000000000000" pitchFamily="2" charset="2"/>
              </a:rPr>
              <a:t></a:t>
            </a:r>
            <a:r>
              <a:rPr lang="zh-TW" altLang="en-US" sz="2400" b="1" dirty="0" smtClean="0">
                <a:sym typeface="Wingdings" panose="05000000000000000000" pitchFamily="2" charset="2"/>
              </a:rPr>
              <a:t> </a:t>
            </a:r>
            <a:r>
              <a:rPr lang="zh-TW" altLang="zh-TW" sz="2400" b="1" dirty="0" smtClean="0"/>
              <a:t>方法</a:t>
            </a:r>
            <a:r>
              <a:rPr lang="zh-TW" altLang="zh-TW" sz="2400" b="1" dirty="0"/>
              <a:t>一：設定梯度下降的更新學習次數，達到設定的更新次數即停止</a:t>
            </a:r>
            <a:r>
              <a:rPr lang="zh-TW" altLang="zh-TW" sz="2400" b="1" dirty="0" smtClean="0"/>
              <a:t>。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en-US" altLang="zh-TW" sz="2400" b="1" dirty="0" smtClean="0">
                <a:sym typeface="Wingdings" panose="05000000000000000000" pitchFamily="2" charset="2"/>
              </a:rPr>
              <a:t></a:t>
            </a:r>
            <a:r>
              <a:rPr lang="zh-TW" altLang="en-US" sz="2400" b="1" dirty="0" smtClean="0">
                <a:sym typeface="Wingdings" panose="05000000000000000000" pitchFamily="2" charset="2"/>
              </a:rPr>
              <a:t> </a:t>
            </a:r>
            <a:r>
              <a:rPr lang="zh-TW" altLang="zh-TW" sz="2400" b="1" dirty="0" smtClean="0"/>
              <a:t>方法</a:t>
            </a:r>
            <a:r>
              <a:rPr lang="zh-TW" altLang="zh-TW" sz="2400" b="1" dirty="0"/>
              <a:t>二：檢查每次更新後的切線斜率，若接近０則非常靠近谷底。</a:t>
            </a: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dirty="0"/>
          </a:p>
          <a:p>
            <a:endParaRPr lang="zh-TW" altLang="zh-TW" sz="2400" dirty="0"/>
          </a:p>
          <a:p>
            <a:pPr lvl="0"/>
            <a:endParaRPr lang="zh-TW" altLang="en-US" dirty="0"/>
          </a:p>
        </p:txBody>
      </p:sp>
      <p:cxnSp>
        <p:nvCxnSpPr>
          <p:cNvPr id="38" name="直線單箭頭接點 37"/>
          <p:cNvCxnSpPr/>
          <p:nvPr/>
        </p:nvCxnSpPr>
        <p:spPr>
          <a:xfrm>
            <a:off x="1367760" y="6190408"/>
            <a:ext cx="93071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358769" y="2858681"/>
            <a:ext cx="19529" cy="3342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80430" y="2727992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30" y="2727992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0674959" y="592740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4959" y="5927400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接點 41"/>
          <p:cNvCxnSpPr/>
          <p:nvPr/>
        </p:nvCxnSpPr>
        <p:spPr>
          <a:xfrm>
            <a:off x="9961172" y="216296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 4"/>
          <p:cNvSpPr/>
          <p:nvPr/>
        </p:nvSpPr>
        <p:spPr>
          <a:xfrm>
            <a:off x="1612900" y="3022600"/>
            <a:ext cx="8839200" cy="2871998"/>
          </a:xfrm>
          <a:custGeom>
            <a:avLst/>
            <a:gdLst>
              <a:gd name="connsiteX0" fmla="*/ 0 w 8839200"/>
              <a:gd name="connsiteY0" fmla="*/ 63500 h 2871998"/>
              <a:gd name="connsiteX1" fmla="*/ 1498600 w 8839200"/>
              <a:gd name="connsiteY1" fmla="*/ 2108200 h 2871998"/>
              <a:gd name="connsiteX2" fmla="*/ 3810000 w 8839200"/>
              <a:gd name="connsiteY2" fmla="*/ 1473200 h 2871998"/>
              <a:gd name="connsiteX3" fmla="*/ 6921500 w 8839200"/>
              <a:gd name="connsiteY3" fmla="*/ 2844800 h 2871998"/>
              <a:gd name="connsiteX4" fmla="*/ 8839200 w 8839200"/>
              <a:gd name="connsiteY4" fmla="*/ 0 h 287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9200" h="2871998">
                <a:moveTo>
                  <a:pt x="0" y="63500"/>
                </a:moveTo>
                <a:cubicBezTo>
                  <a:pt x="431800" y="968375"/>
                  <a:pt x="863600" y="1873250"/>
                  <a:pt x="1498600" y="2108200"/>
                </a:cubicBezTo>
                <a:cubicBezTo>
                  <a:pt x="2133600" y="2343150"/>
                  <a:pt x="2906183" y="1350433"/>
                  <a:pt x="3810000" y="1473200"/>
                </a:cubicBezTo>
                <a:cubicBezTo>
                  <a:pt x="4713817" y="1595967"/>
                  <a:pt x="6083300" y="3090333"/>
                  <a:pt x="6921500" y="2844800"/>
                </a:cubicBezTo>
                <a:cubicBezTo>
                  <a:pt x="7759700" y="2599267"/>
                  <a:pt x="8299450" y="1299633"/>
                  <a:pt x="883920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632576" y="3182713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962552" y="3839666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橢圓 82"/>
          <p:cNvSpPr/>
          <p:nvPr/>
        </p:nvSpPr>
        <p:spPr>
          <a:xfrm>
            <a:off x="2249804" y="4331299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2447697" y="460190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2600791" y="4781427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2706750" y="4872568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2793450" y="494628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2878090" y="500003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2943059" y="503628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3015977" y="507253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3073444" y="509991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3134814" y="511866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3198451" y="5127312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10352220" y="3089654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/>
          <p:cNvSpPr/>
          <p:nvPr/>
        </p:nvSpPr>
        <p:spPr>
          <a:xfrm>
            <a:off x="10058850" y="3786070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9818820" y="431048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9616890" y="469416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9407340" y="5015922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9228270" y="5263572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9091110" y="5423592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8957760" y="5553132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8835840" y="5645392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/>
          <p:cNvSpPr/>
          <p:nvPr/>
        </p:nvSpPr>
        <p:spPr>
          <a:xfrm>
            <a:off x="8722400" y="572409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8631020" y="577022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8560749" y="5802338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橢圓 105"/>
          <p:cNvSpPr/>
          <p:nvPr/>
        </p:nvSpPr>
        <p:spPr>
          <a:xfrm>
            <a:off x="8505807" y="5816351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/>
          <p:cNvSpPr/>
          <p:nvPr/>
        </p:nvSpPr>
        <p:spPr>
          <a:xfrm>
            <a:off x="8444191" y="5830364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8394888" y="5848468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8345144" y="5852254"/>
            <a:ext cx="92260" cy="92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6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2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2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2" name="Google Shape;421;p29"/>
          <p:cNvGraphicFramePr/>
          <p:nvPr>
            <p:extLst>
              <p:ext uri="{D42A27DB-BD31-4B8C-83A1-F6EECF244321}">
                <p14:modId xmlns:p14="http://schemas.microsoft.com/office/powerpoint/2010/main" val="4166732603"/>
              </p:ext>
            </p:extLst>
          </p:nvPr>
        </p:nvGraphicFramePr>
        <p:xfrm>
          <a:off x="244474" y="955936"/>
          <a:ext cx="11325226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4" name="文件" r:id="rId4" imgW="11327761" imgH="4438790" progId="Word.Document.12">
                  <p:embed/>
                </p:oleObj>
              </mc:Choice>
              <mc:Fallback>
                <p:oleObj name="文件" r:id="rId4" imgW="11327761" imgH="4438790" progId="Word.Document.12">
                  <p:embed/>
                  <p:pic>
                    <p:nvPicPr>
                      <p:cNvPr id="421" name="Google Shape;421;p29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4474" y="955936"/>
                        <a:ext cx="11325226" cy="443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Google Shape;355;p23"/>
          <p:cNvSpPr/>
          <p:nvPr/>
        </p:nvSpPr>
        <p:spPr>
          <a:xfrm>
            <a:off x="3560065" y="122091"/>
            <a:ext cx="5881647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梯</a:t>
            </a:r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度下降法逼近多項式函數最小值</a:t>
            </a:r>
            <a:endParaRPr lang="zh-TW" altLang="en-US" sz="28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5" name="綵帶 (向上) 14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9488" y="127655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1-2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73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/>
          <p:nvPr/>
        </p:nvSpPr>
        <p:spPr>
          <a:xfrm>
            <a:off x="3560065" y="122091"/>
            <a:ext cx="5881647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梯</a:t>
            </a:r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度下降法逼近多項式函數最小值</a:t>
            </a:r>
            <a:endParaRPr lang="zh-TW" altLang="en-US" sz="2800" dirty="0"/>
          </a:p>
        </p:txBody>
      </p:sp>
      <p:sp>
        <p:nvSpPr>
          <p:cNvPr id="356" name="Google Shape;356;p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2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2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27655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1-2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Google Shape;4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877" y="873328"/>
            <a:ext cx="10304583" cy="5424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61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多變數</a:t>
            </a: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函數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/>
            </a:r>
            <a:b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</a:b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和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/>
            </a:r>
            <a:b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</a:b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偏微分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305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0" y="112648"/>
            <a:ext cx="3767898" cy="525309"/>
            <a:chOff x="104930" y="122092"/>
            <a:chExt cx="5021705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8" y="126480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多變數函數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77751" y="744941"/>
            <a:ext cx="782430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變數函數：有序數對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x,y,z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, ,) 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有唯一的實數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與之對應，則稱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x,y,z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, ,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函數。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 = f(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x,y,z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, ,)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x-none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雙變數函數：有序數對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有唯一的實數ｚ與之對應，則稱ｚ為點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之函數。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記作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z = f(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x,y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x-none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超過兩個變數的函數，無法畫出其函數圖，所以本課程以討論雙變數函數為主。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x-none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2400" dirty="0"/>
          </a:p>
          <a:p>
            <a:pPr lvl="0"/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8693624" y="627800"/>
            <a:ext cx="887104" cy="2388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X</a:t>
            </a:r>
          </a:p>
          <a:p>
            <a:pPr algn="ctr"/>
            <a:r>
              <a:rPr lang="en-US" altLang="zh-TW" sz="2400" b="1" dirty="0" smtClean="0"/>
              <a:t>Y</a:t>
            </a:r>
          </a:p>
          <a:p>
            <a:pPr algn="ctr"/>
            <a:r>
              <a:rPr lang="en-US" altLang="zh-TW" sz="2400" b="1" dirty="0" smtClean="0"/>
              <a:t>Z</a:t>
            </a:r>
          </a:p>
          <a:p>
            <a:pPr algn="ctr"/>
            <a:r>
              <a:rPr lang="zh-TW" altLang="en-US" sz="2400" b="1" dirty="0" smtClean="0"/>
              <a:t>、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、</a:t>
            </a:r>
            <a:endParaRPr lang="en-US" altLang="zh-TW" sz="2400" b="1" dirty="0" smtClean="0"/>
          </a:p>
        </p:txBody>
      </p:sp>
      <p:sp>
        <p:nvSpPr>
          <p:cNvPr id="6" name="橢圓 5"/>
          <p:cNvSpPr/>
          <p:nvPr/>
        </p:nvSpPr>
        <p:spPr>
          <a:xfrm>
            <a:off x="10877266" y="1535376"/>
            <a:ext cx="573206" cy="57320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W</a:t>
            </a:r>
            <a:endParaRPr lang="zh-TW" altLang="en-US" sz="2400" b="1" dirty="0"/>
          </a:p>
        </p:txBody>
      </p:sp>
      <p:cxnSp>
        <p:nvCxnSpPr>
          <p:cNvPr id="15" name="直線單箭頭接點 14"/>
          <p:cNvCxnSpPr>
            <a:endCxn id="6" idx="2"/>
          </p:cNvCxnSpPr>
          <p:nvPr/>
        </p:nvCxnSpPr>
        <p:spPr>
          <a:xfrm>
            <a:off x="9253182" y="1127081"/>
            <a:ext cx="1624084" cy="694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9253182" y="1473228"/>
            <a:ext cx="1624084" cy="3461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6" idx="2"/>
          </p:cNvCxnSpPr>
          <p:nvPr/>
        </p:nvCxnSpPr>
        <p:spPr>
          <a:xfrm>
            <a:off x="9253182" y="1794740"/>
            <a:ext cx="1624084" cy="27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endCxn id="6" idx="2"/>
          </p:cNvCxnSpPr>
          <p:nvPr/>
        </p:nvCxnSpPr>
        <p:spPr>
          <a:xfrm flipV="1">
            <a:off x="9253183" y="1821979"/>
            <a:ext cx="1624083" cy="378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endCxn id="6" idx="2"/>
          </p:cNvCxnSpPr>
          <p:nvPr/>
        </p:nvCxnSpPr>
        <p:spPr>
          <a:xfrm flipV="1">
            <a:off x="9253182" y="1821979"/>
            <a:ext cx="1624084" cy="735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橢圓 32"/>
          <p:cNvSpPr/>
          <p:nvPr/>
        </p:nvSpPr>
        <p:spPr>
          <a:xfrm>
            <a:off x="8734568" y="3789348"/>
            <a:ext cx="887104" cy="1221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X</a:t>
            </a:r>
          </a:p>
          <a:p>
            <a:pPr algn="ctr"/>
            <a:r>
              <a:rPr lang="en-US" altLang="zh-TW" sz="2400" b="1" dirty="0" smtClean="0"/>
              <a:t>Y</a:t>
            </a:r>
          </a:p>
        </p:txBody>
      </p:sp>
      <p:sp>
        <p:nvSpPr>
          <p:cNvPr id="34" name="橢圓 33"/>
          <p:cNvSpPr/>
          <p:nvPr/>
        </p:nvSpPr>
        <p:spPr>
          <a:xfrm>
            <a:off x="10877266" y="4113454"/>
            <a:ext cx="573206" cy="57320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/>
              <a:t>Z</a:t>
            </a:r>
            <a:endParaRPr lang="zh-TW" altLang="en-US" sz="2400" b="1" dirty="0"/>
          </a:p>
        </p:txBody>
      </p:sp>
      <p:cxnSp>
        <p:nvCxnSpPr>
          <p:cNvPr id="36" name="直線單箭頭接點 35"/>
          <p:cNvCxnSpPr/>
          <p:nvPr/>
        </p:nvCxnSpPr>
        <p:spPr>
          <a:xfrm>
            <a:off x="9253182" y="4193128"/>
            <a:ext cx="1624084" cy="1845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endCxn id="34" idx="2"/>
          </p:cNvCxnSpPr>
          <p:nvPr/>
        </p:nvCxnSpPr>
        <p:spPr>
          <a:xfrm flipV="1">
            <a:off x="9253182" y="4400057"/>
            <a:ext cx="1624084" cy="1939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8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15562" y="112649"/>
            <a:ext cx="5041229" cy="550816"/>
            <a:chOff x="104930" y="122092"/>
            <a:chExt cx="5021705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6" y="141687"/>
              <a:ext cx="3876783" cy="626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雙變數函數的偏微分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7750" y="744941"/>
                <a:ext cx="11809449" cy="5369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偏</a:t>
                </a:r>
                <a:r>
                  <a:rPr lang="zh-TW" altLang="zh-TW" sz="2400" b="1" dirty="0" smtClean="0"/>
                  <a:t>微分</a:t>
                </a:r>
                <a:r>
                  <a:rPr lang="zh-TW" altLang="en-US" sz="2400" b="1" dirty="0" smtClean="0"/>
                  <a:t>：</a:t>
                </a:r>
                <a:r>
                  <a:rPr lang="zh-TW" altLang="zh-TW" sz="2400" b="1" dirty="0" smtClean="0"/>
                  <a:t>係</a:t>
                </a:r>
                <a:r>
                  <a:rPr lang="zh-TW" altLang="zh-TW" sz="2400" b="1" dirty="0"/>
                  <a:t>指在沿某個軸</a:t>
                </a:r>
                <a:r>
                  <a:rPr lang="en-US" altLang="zh-TW" sz="2400" b="1" dirty="0"/>
                  <a:t>(</a:t>
                </a:r>
                <a:r>
                  <a:rPr lang="zh-TW" altLang="zh-TW" sz="2400" b="1" dirty="0"/>
                  <a:t>其它軸固定</a:t>
                </a:r>
                <a:r>
                  <a:rPr lang="en-US" altLang="zh-TW" sz="2400" b="1" dirty="0"/>
                  <a:t>)</a:t>
                </a:r>
                <a:r>
                  <a:rPr lang="zh-TW" altLang="zh-TW" sz="2400" b="1" dirty="0"/>
                  <a:t>的</a:t>
                </a:r>
                <a:r>
                  <a:rPr lang="zh-TW" altLang="zh-TW" sz="2400" b="1" dirty="0" smtClean="0"/>
                  <a:t>微分</a:t>
                </a:r>
                <a:r>
                  <a:rPr lang="zh-TW" altLang="en-US" sz="2400" b="1" dirty="0" smtClean="0"/>
                  <a:t>。</a:t>
                </a:r>
                <a:endParaRPr lang="en-US" altLang="zh-TW" sz="2400" b="1" dirty="0" smtClean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zh-TW" altLang="zh-TW" sz="2400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對</a:t>
                </a:r>
                <a:r>
                  <a:rPr lang="en-US" altLang="zh-TW" sz="2400" b="1" dirty="0"/>
                  <a:t>x</a:t>
                </a:r>
                <a:r>
                  <a:rPr lang="zh-TW" altLang="zh-TW" sz="2400" b="1" dirty="0"/>
                  <a:t>座標取偏微分，符號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𝐟</m:t>
                        </m:r>
                      </m:num>
                      <m:den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𝐱</m:t>
                        </m:r>
                      </m:den>
                    </m:f>
                  </m:oMath>
                </a14:m>
                <a:r>
                  <a:rPr lang="zh-TW" altLang="zh-TW" sz="2400" b="1" dirty="0" smtClean="0"/>
                  <a:t>：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zh-TW" altLang="zh-TW" sz="2400" b="1" dirty="0" smtClean="0"/>
                  <a:t>將</a:t>
                </a:r>
                <a:r>
                  <a:rPr lang="en-US" altLang="zh-TW" sz="2400" b="1" dirty="0"/>
                  <a:t>y</a:t>
                </a:r>
                <a:r>
                  <a:rPr lang="zh-TW" altLang="zh-TW" sz="2400" b="1" dirty="0"/>
                  <a:t>座標視為定值，對</a:t>
                </a:r>
                <a:r>
                  <a:rPr lang="en-US" altLang="zh-TW" sz="2400" b="1" dirty="0"/>
                  <a:t>x</a:t>
                </a:r>
                <a:r>
                  <a:rPr lang="zh-TW" altLang="zh-TW" sz="2400" b="1" dirty="0"/>
                  <a:t>取微分</a:t>
                </a:r>
                <a:r>
                  <a:rPr lang="zh-TW" altLang="zh-TW" sz="2400" b="1" dirty="0" smtClean="0"/>
                  <a:t>。</a:t>
                </a:r>
                <a:endParaRPr lang="en-US" altLang="zh-TW" sz="2400" b="1" dirty="0" smtClean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 smtClean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zh-TW" altLang="zh-TW" sz="2400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幾何意義：為三維空間中的</a:t>
                </a:r>
                <a:r>
                  <a:rPr lang="zh-TW" altLang="zh-TW" sz="2400" b="1" dirty="0" smtClean="0"/>
                  <a:t>曲面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en-US" altLang="zh-TW" sz="2400" b="1" dirty="0" smtClean="0"/>
                  <a:t>z </a:t>
                </a:r>
                <a:r>
                  <a:rPr lang="en-US" altLang="zh-TW" sz="2400" b="1" dirty="0"/>
                  <a:t>= f(x, y) </a:t>
                </a:r>
                <a:r>
                  <a:rPr lang="zh-TW" altLang="zh-TW" sz="2400" b="1" dirty="0"/>
                  <a:t>與平行於</a:t>
                </a:r>
                <a:r>
                  <a:rPr lang="en-US" altLang="zh-TW" sz="2400" b="1" dirty="0"/>
                  <a:t>x</a:t>
                </a:r>
                <a:r>
                  <a:rPr lang="zh-TW" altLang="zh-TW" sz="2400" b="1" dirty="0"/>
                  <a:t>軸的鉛直</a:t>
                </a:r>
                <a:r>
                  <a:rPr lang="zh-TW" altLang="zh-TW" sz="2400" b="1" dirty="0" smtClean="0"/>
                  <a:t>面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zh-TW" altLang="zh-TW" sz="2400" b="1" dirty="0" smtClean="0"/>
                  <a:t>相交</a:t>
                </a:r>
                <a:r>
                  <a:rPr lang="zh-TW" altLang="zh-TW" sz="2400" b="1" dirty="0"/>
                  <a:t>曲線的切線斜率。</a:t>
                </a:r>
                <a:endParaRPr lang="zh-TW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zh-TW" altLang="zh-TW" sz="2400" dirty="0"/>
              </a:p>
              <a:p>
                <a:pPr lvl="0"/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" y="744941"/>
                <a:ext cx="11809449" cy="5369227"/>
              </a:xfrm>
              <a:prstGeom prst="rect">
                <a:avLst/>
              </a:prstGeom>
              <a:blipFill>
                <a:blip r:embed="rId3"/>
                <a:stretch>
                  <a:fillRect l="-723" t="-7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oogle Shape;483;p34"/>
          <p:cNvPicPr preferRelativeResize="0"/>
          <p:nvPr/>
        </p:nvPicPr>
        <p:blipFill rotWithShape="1">
          <a:blip r:embed="rId4">
            <a:alphaModFix/>
          </a:blip>
          <a:srcRect l="5291" r="7553"/>
          <a:stretch/>
        </p:blipFill>
        <p:spPr>
          <a:xfrm>
            <a:off x="5036024" y="1221759"/>
            <a:ext cx="7087737" cy="4523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08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497;p35"/>
          <p:cNvGraphicFramePr/>
          <p:nvPr>
            <p:extLst>
              <p:ext uri="{D42A27DB-BD31-4B8C-83A1-F6EECF244321}">
                <p14:modId xmlns:p14="http://schemas.microsoft.com/office/powerpoint/2010/main" val="130276716"/>
              </p:ext>
            </p:extLst>
          </p:nvPr>
        </p:nvGraphicFramePr>
        <p:xfrm>
          <a:off x="109538" y="4299045"/>
          <a:ext cx="7628743" cy="2090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1" name="文件" r:id="rId4" imgW="6032834" imgH="1553036" progId="Word.Document.12">
                  <p:embed/>
                </p:oleObj>
              </mc:Choice>
              <mc:Fallback>
                <p:oleObj name="文件" r:id="rId4" imgW="6032834" imgH="1553036" progId="Word.Document.12">
                  <p:embed/>
                  <p:pic>
                    <p:nvPicPr>
                      <p:cNvPr id="497" name="Google Shape;497;p35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09538" y="4299045"/>
                        <a:ext cx="7628743" cy="20900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oogle Shape;488;p35"/>
          <p:cNvPicPr preferRelativeResize="0"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5135" r="7398"/>
          <a:stretch/>
        </p:blipFill>
        <p:spPr>
          <a:xfrm>
            <a:off x="5053456" y="573200"/>
            <a:ext cx="7138544" cy="4582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0" y="112648"/>
            <a:ext cx="5509062" cy="545615"/>
            <a:chOff x="104931" y="122092"/>
            <a:chExt cx="4092502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1" y="122092"/>
              <a:ext cx="4092502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8" y="128467"/>
              <a:ext cx="2746565" cy="632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雙變數函數的偏微分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7750" y="744941"/>
                <a:ext cx="11809449" cy="394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偏微分</a:t>
                </a:r>
                <a:r>
                  <a:rPr lang="zh-TW" altLang="en-US" sz="2400" b="1" dirty="0" smtClean="0"/>
                  <a:t>：</a:t>
                </a:r>
                <a:r>
                  <a:rPr lang="zh-TW" altLang="zh-TW" sz="2400" b="1" dirty="0" smtClean="0"/>
                  <a:t>係</a:t>
                </a:r>
                <a:r>
                  <a:rPr lang="zh-TW" altLang="zh-TW" sz="2400" b="1" dirty="0"/>
                  <a:t>指在沿某個軸</a:t>
                </a:r>
                <a:r>
                  <a:rPr lang="en-US" altLang="zh-TW" sz="2400" b="1" dirty="0"/>
                  <a:t>(</a:t>
                </a:r>
                <a:r>
                  <a:rPr lang="zh-TW" altLang="zh-TW" sz="2400" b="1" dirty="0"/>
                  <a:t>其它軸固定</a:t>
                </a:r>
                <a:r>
                  <a:rPr lang="en-US" altLang="zh-TW" sz="2400" b="1" dirty="0"/>
                  <a:t>)</a:t>
                </a:r>
                <a:r>
                  <a:rPr lang="zh-TW" altLang="zh-TW" sz="2400" b="1" dirty="0"/>
                  <a:t>的</a:t>
                </a:r>
                <a:r>
                  <a:rPr lang="zh-TW" altLang="zh-TW" sz="2400" b="1" dirty="0" smtClean="0"/>
                  <a:t>微分</a:t>
                </a:r>
                <a:r>
                  <a:rPr lang="zh-TW" altLang="en-US" sz="2400" b="1" dirty="0" smtClean="0"/>
                  <a:t>。</a:t>
                </a:r>
                <a:endParaRPr lang="en-US" altLang="zh-TW" sz="2400" b="1" dirty="0" smtClean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對</a:t>
                </a:r>
                <a:r>
                  <a:rPr lang="en-US" altLang="zh-TW" sz="2400" b="1" dirty="0" smtClean="0"/>
                  <a:t>y</a:t>
                </a:r>
                <a:r>
                  <a:rPr lang="zh-TW" altLang="zh-TW" sz="2400" b="1" dirty="0" smtClean="0"/>
                  <a:t>座標</a:t>
                </a:r>
                <a:r>
                  <a:rPr lang="zh-TW" altLang="zh-TW" sz="2400" b="1" dirty="0"/>
                  <a:t>取偏微分，符號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𝐟</m:t>
                        </m:r>
                      </m:num>
                      <m:den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zh-TW" altLang="zh-TW" sz="2400" b="1" dirty="0" smtClean="0"/>
                  <a:t>：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zh-TW" altLang="zh-TW" sz="2400" b="1" dirty="0" smtClean="0"/>
                  <a:t>將</a:t>
                </a:r>
                <a:r>
                  <a:rPr lang="en-US" altLang="zh-TW" sz="2400" b="1" dirty="0"/>
                  <a:t>x</a:t>
                </a:r>
                <a:r>
                  <a:rPr lang="zh-TW" altLang="zh-TW" sz="2400" b="1" dirty="0" smtClean="0"/>
                  <a:t>座標</a:t>
                </a:r>
                <a:r>
                  <a:rPr lang="zh-TW" altLang="zh-TW" sz="2400" b="1" dirty="0"/>
                  <a:t>視為定值，</a:t>
                </a:r>
                <a:r>
                  <a:rPr lang="zh-TW" altLang="zh-TW" sz="2400" b="1" dirty="0" smtClean="0"/>
                  <a:t>對</a:t>
                </a:r>
                <a:r>
                  <a:rPr lang="en-US" altLang="zh-TW" sz="2400" b="1" dirty="0"/>
                  <a:t>y</a:t>
                </a:r>
                <a:r>
                  <a:rPr lang="zh-TW" altLang="zh-TW" sz="2400" b="1" dirty="0" smtClean="0"/>
                  <a:t>取</a:t>
                </a:r>
                <a:r>
                  <a:rPr lang="zh-TW" altLang="zh-TW" sz="2400" b="1" dirty="0"/>
                  <a:t>微分</a:t>
                </a:r>
                <a:r>
                  <a:rPr lang="zh-TW" altLang="zh-TW" sz="2400" b="1" dirty="0" smtClean="0"/>
                  <a:t>。</a:t>
                </a:r>
                <a:endParaRPr lang="en-US" altLang="zh-TW" sz="2400" b="1" dirty="0" smtClean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幾何</a:t>
                </a:r>
                <a:r>
                  <a:rPr lang="zh-TW" altLang="zh-TW" sz="2400" b="1" dirty="0"/>
                  <a:t>意義：為三維空間中的</a:t>
                </a:r>
                <a:r>
                  <a:rPr lang="zh-TW" altLang="zh-TW" sz="2400" b="1" dirty="0" smtClean="0"/>
                  <a:t>曲面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en-US" altLang="zh-TW" sz="2400" b="1" dirty="0" smtClean="0"/>
                  <a:t>z </a:t>
                </a:r>
                <a:r>
                  <a:rPr lang="en-US" altLang="zh-TW" sz="2400" b="1" dirty="0"/>
                  <a:t>= f(x, y) </a:t>
                </a:r>
                <a:r>
                  <a:rPr lang="zh-TW" altLang="zh-TW" sz="2400" b="1" dirty="0"/>
                  <a:t>與平行</a:t>
                </a:r>
                <a:r>
                  <a:rPr lang="zh-TW" altLang="zh-TW" sz="2400" b="1" dirty="0" smtClean="0"/>
                  <a:t>於</a:t>
                </a:r>
                <a:r>
                  <a:rPr lang="en-US" altLang="zh-TW" sz="2400" b="1" dirty="0"/>
                  <a:t>y</a:t>
                </a:r>
                <a:r>
                  <a:rPr lang="zh-TW" altLang="zh-TW" sz="2400" b="1" dirty="0" smtClean="0"/>
                  <a:t>軸</a:t>
                </a:r>
                <a:r>
                  <a:rPr lang="zh-TW" altLang="zh-TW" sz="2400" b="1" dirty="0"/>
                  <a:t>的鉛直</a:t>
                </a:r>
                <a:r>
                  <a:rPr lang="zh-TW" altLang="zh-TW" sz="2400" b="1" dirty="0" smtClean="0"/>
                  <a:t>面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zh-TW" altLang="zh-TW" sz="2400" b="1" dirty="0" smtClean="0"/>
                  <a:t>相交</a:t>
                </a:r>
                <a:r>
                  <a:rPr lang="zh-TW" altLang="zh-TW" sz="2400" b="1" dirty="0"/>
                  <a:t>曲線的切線斜率。</a:t>
                </a:r>
                <a:endParaRPr lang="zh-TW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zh-TW" altLang="zh-TW" sz="2400" dirty="0"/>
              </a:p>
              <a:p>
                <a:pPr lvl="0"/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" y="744941"/>
                <a:ext cx="11809449" cy="3945760"/>
              </a:xfrm>
              <a:prstGeom prst="rect">
                <a:avLst/>
              </a:prstGeom>
              <a:blipFill>
                <a:blip r:embed="rId7"/>
                <a:stretch>
                  <a:fillRect l="-723" t="-1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7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斜率和導函數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sz="15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0" y="102016"/>
            <a:ext cx="5211350" cy="546574"/>
            <a:chOff x="104931" y="122092"/>
            <a:chExt cx="3871341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1" y="122092"/>
              <a:ext cx="3871341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9" y="128558"/>
              <a:ext cx="2549100" cy="63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雙變數函數的極值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7750" y="744941"/>
                <a:ext cx="11809449" cy="126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雙變數函數有極值的位置在對</a:t>
                </a:r>
                <a:r>
                  <a:rPr lang="en-US" altLang="zh-TW" sz="2400" b="1" dirty="0"/>
                  <a:t>x</a:t>
                </a:r>
                <a:r>
                  <a:rPr lang="zh-TW" altLang="zh-TW" sz="2400" b="1" dirty="0"/>
                  <a:t>偏微分為零和對</a:t>
                </a:r>
                <a:r>
                  <a:rPr lang="en-US" altLang="zh-TW" sz="2400" b="1" dirty="0"/>
                  <a:t>y</a:t>
                </a:r>
                <a:r>
                  <a:rPr lang="zh-TW" altLang="zh-TW" sz="2400" b="1" dirty="0"/>
                  <a:t>偏微分為零的位置。</a:t>
                </a:r>
              </a:p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可透過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/>
                  <a:t>0</a:t>
                </a:r>
                <a:r>
                  <a:rPr lang="zh-TW" altLang="zh-TW" sz="2400" b="1" dirty="0"/>
                  <a:t>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/>
                  <a:t>0</a:t>
                </a:r>
                <a:r>
                  <a:rPr lang="zh-TW" altLang="zh-TW" sz="2400" b="1" dirty="0"/>
                  <a:t>，兩個方程式解出函數有極值的座標</a:t>
                </a:r>
                <a:r>
                  <a:rPr lang="zh-TW" altLang="zh-TW" sz="2400" b="1" dirty="0" smtClean="0"/>
                  <a:t>。</a:t>
                </a:r>
                <a:endParaRPr lang="zh-TW" altLang="zh-TW" sz="2400" b="1" dirty="0"/>
              </a:p>
              <a:p>
                <a:pPr lvl="0"/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" y="744941"/>
                <a:ext cx="11809449" cy="1262974"/>
              </a:xfrm>
              <a:prstGeom prst="rect">
                <a:avLst/>
              </a:prstGeom>
              <a:blipFill>
                <a:blip r:embed="rId4"/>
                <a:stretch>
                  <a:fillRect l="-723" t="-3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Google Shape;511;p36"/>
          <p:cNvGraphicFramePr/>
          <p:nvPr>
            <p:extLst>
              <p:ext uri="{D42A27DB-BD31-4B8C-83A1-F6EECF244321}">
                <p14:modId xmlns:p14="http://schemas.microsoft.com/office/powerpoint/2010/main" val="3781267878"/>
              </p:ext>
            </p:extLst>
          </p:nvPr>
        </p:nvGraphicFramePr>
        <p:xfrm>
          <a:off x="1708126" y="1722261"/>
          <a:ext cx="8775747" cy="4688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5" name="文件" r:id="rId5" imgW="5560574" imgH="2971793" progId="Word.Document.12">
                  <p:embed/>
                </p:oleObj>
              </mc:Choice>
              <mc:Fallback>
                <p:oleObj name="文件" r:id="rId5" imgW="5560574" imgH="2971793" progId="Word.Document.12">
                  <p:embed/>
                  <p:pic>
                    <p:nvPicPr>
                      <p:cNvPr id="511" name="Google Shape;511;p3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708126" y="1722261"/>
                        <a:ext cx="8775747" cy="4688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7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0" y="80749"/>
            <a:ext cx="5572856" cy="526011"/>
            <a:chOff x="104930" y="122092"/>
            <a:chExt cx="5021705" cy="670671"/>
          </a:xfrm>
        </p:grpSpPr>
        <p:sp>
          <p:nvSpPr>
            <p:cNvPr id="3" name="綵帶 (向上) 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8" y="125653"/>
              <a:ext cx="3753124" cy="667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雙變數函數的梯度下降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7750" y="744941"/>
                <a:ext cx="11809449" cy="2171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利用梯度下降求雙變數函數的極小值，其更新方程式為：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en-US" altLang="zh-TW" sz="2400" b="1" dirty="0" smtClean="0"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ym typeface="Wingdings" panose="05000000000000000000" pitchFamily="2" charset="2"/>
                  </a:rPr>
                  <a:t> </a:t>
                </a:r>
                <a:r>
                  <a:rPr lang="zh-TW" altLang="zh-TW" sz="2400" b="1" dirty="0" smtClean="0"/>
                  <a:t>新</a:t>
                </a:r>
                <a:r>
                  <a:rPr lang="zh-TW" altLang="zh-TW" sz="2400" b="1" dirty="0"/>
                  <a:t>的</a:t>
                </a:r>
                <a:r>
                  <a:rPr lang="en-US" altLang="zh-TW" sz="2400" b="1" dirty="0"/>
                  <a:t>x=</a:t>
                </a:r>
                <a:r>
                  <a:rPr lang="zh-TW" altLang="zh-TW" sz="2400" b="1" dirty="0"/>
                  <a:t>舊的</a:t>
                </a:r>
                <a:r>
                  <a:rPr lang="en-US" altLang="zh-TW" sz="2400" b="1" dirty="0"/>
                  <a:t>x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en-US" altLang="zh-TW" sz="2400" b="1" dirty="0" smtClean="0"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ym typeface="Wingdings" panose="05000000000000000000" pitchFamily="2" charset="2"/>
                  </a:rPr>
                  <a:t> </a:t>
                </a:r>
                <a:r>
                  <a:rPr lang="zh-TW" altLang="zh-TW" sz="2400" b="1" dirty="0" smtClean="0"/>
                  <a:t>新</a:t>
                </a:r>
                <a:r>
                  <a:rPr lang="zh-TW" altLang="zh-TW" sz="2400" b="1" dirty="0"/>
                  <a:t>的</a:t>
                </a:r>
                <a:r>
                  <a:rPr lang="en-US" altLang="zh-TW" sz="2400" b="1" dirty="0"/>
                  <a:t>y=</a:t>
                </a:r>
                <a:r>
                  <a:rPr lang="zh-TW" altLang="zh-TW" sz="2400" b="1" dirty="0"/>
                  <a:t>舊的</a:t>
                </a:r>
                <a:r>
                  <a:rPr lang="en-US" altLang="zh-TW" sz="2400" b="1" dirty="0"/>
                  <a:t>y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altLang="zh-TW" sz="2400" b="1" i="1" dirty="0" smtClean="0"/>
                  <a:t/>
                </a:r>
                <a:br>
                  <a:rPr lang="en-US" altLang="zh-TW" sz="2400" b="1" i="1" dirty="0" smtClean="0"/>
                </a:br>
                <a:r>
                  <a:rPr lang="en-US" altLang="zh-TW" sz="2400" b="1" dirty="0" smtClean="0">
                    <a:sym typeface="Wingdings" panose="05000000000000000000" pitchFamily="2" charset="2"/>
                  </a:rPr>
                  <a:t>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zh-TW" sz="2400" b="1" i="0">
                        <a:latin typeface="Cambria Math" panose="02040503050406030204" pitchFamily="18" charset="0"/>
                      </a:rPr>
                      <m:t>𝛈</m:t>
                    </m:r>
                  </m:oMath>
                </a14:m>
                <a:r>
                  <a:rPr lang="zh-TW" altLang="zh-TW" sz="2400" b="1" dirty="0"/>
                  <a:t>為學習率：控制更新的幅度。</a:t>
                </a:r>
                <a:endParaRPr lang="zh-TW" altLang="zh-TW" sz="2400" dirty="0"/>
              </a:p>
              <a:p>
                <a:pPr lvl="0"/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0" y="744941"/>
                <a:ext cx="11809449" cy="2171877"/>
              </a:xfrm>
              <a:prstGeom prst="rect">
                <a:avLst/>
              </a:prstGeom>
              <a:blipFill>
                <a:blip r:embed="rId3"/>
                <a:stretch>
                  <a:fillRect l="-723" t="-19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oogle Shape;516;p37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7277" r="26112"/>
          <a:stretch/>
        </p:blipFill>
        <p:spPr>
          <a:xfrm>
            <a:off x="4567826" y="980352"/>
            <a:ext cx="6929174" cy="5408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5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/>
          <p:nvPr/>
        </p:nvSpPr>
        <p:spPr>
          <a:xfrm>
            <a:off x="3560064" y="121354"/>
            <a:ext cx="7822144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梯</a:t>
            </a:r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度下降法</a:t>
            </a:r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逼近雙變數函數</a:t>
            </a:r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最小值</a:t>
            </a:r>
            <a:endParaRPr lang="zh-TW" altLang="en-US" sz="2800" dirty="0"/>
          </a:p>
        </p:txBody>
      </p:sp>
      <p:sp>
        <p:nvSpPr>
          <p:cNvPr id="356" name="Google Shape;356;p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2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2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0" name="綵帶 (向上) 9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94477" y="121340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1-3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204716" y="914400"/>
            <a:ext cx="1169613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實作目的：透過此實作能理解梯度下降法逼近雙變數函數最小值的方法，並展示其更新路徑。</a:t>
            </a: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實作要求</a:t>
            </a:r>
            <a:r>
              <a:rPr lang="zh-TW" altLang="zh-TW" sz="2400" b="1" dirty="0" smtClean="0"/>
              <a:t>：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en-US" altLang="zh-TW" sz="2400" b="1" dirty="0" smtClean="0">
                <a:sym typeface="Wingdings" panose="05000000000000000000" pitchFamily="2" charset="2"/>
              </a:rPr>
              <a:t></a:t>
            </a:r>
            <a:r>
              <a:rPr lang="zh-TW" altLang="en-US" sz="2400" b="1" dirty="0" smtClean="0">
                <a:sym typeface="Wingdings" panose="05000000000000000000" pitchFamily="2" charset="2"/>
              </a:rPr>
              <a:t> </a:t>
            </a:r>
            <a:r>
              <a:rPr lang="zh-TW" altLang="zh-TW" sz="2400" b="1" dirty="0" smtClean="0"/>
              <a:t>能</a:t>
            </a:r>
            <a:r>
              <a:rPr lang="zh-TW" altLang="zh-TW" sz="2400" b="1" dirty="0"/>
              <a:t>做雙變數函數的偏導函數</a:t>
            </a:r>
            <a:r>
              <a:rPr lang="zh-TW" altLang="zh-TW" sz="2400" b="1" dirty="0" smtClean="0"/>
              <a:t>。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en-US" altLang="zh-TW" sz="2400" b="1" dirty="0">
                <a:sym typeface="Wingdings" panose="05000000000000000000" pitchFamily="2" charset="2"/>
              </a:rPr>
              <a:t></a:t>
            </a:r>
            <a:r>
              <a:rPr lang="zh-TW" altLang="en-US" sz="2400" b="1" dirty="0">
                <a:sym typeface="Wingdings" panose="05000000000000000000" pitchFamily="2" charset="2"/>
              </a:rPr>
              <a:t> </a:t>
            </a:r>
            <a:r>
              <a:rPr lang="zh-TW" altLang="zh-TW" sz="2400" b="1" dirty="0" smtClean="0"/>
              <a:t>能</a:t>
            </a:r>
            <a:r>
              <a:rPr lang="zh-TW" altLang="zh-TW" sz="2400" b="1" dirty="0"/>
              <a:t>用修改梯度下降的起點</a:t>
            </a:r>
            <a:r>
              <a:rPr lang="zh-TW" altLang="zh-TW" sz="2400" b="1" dirty="0" smtClean="0"/>
              <a:t>，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zh-TW" altLang="en-US" sz="2400" b="1" dirty="0" smtClean="0"/>
              <a:t>    </a:t>
            </a:r>
            <a:r>
              <a:rPr lang="zh-TW" altLang="zh-TW" sz="2400" b="1" dirty="0" smtClean="0"/>
              <a:t>觀察</a:t>
            </a:r>
            <a:r>
              <a:rPr lang="zh-TW" altLang="zh-TW" sz="2400" b="1" dirty="0"/>
              <a:t>最後求出梯度下降的終點</a:t>
            </a:r>
            <a:r>
              <a:rPr lang="zh-TW" altLang="zh-TW" sz="2400" b="1" dirty="0" smtClean="0"/>
              <a:t>。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en-US" altLang="zh-TW" sz="2400" b="1" dirty="0" smtClean="0">
                <a:sym typeface="Wingdings" panose="05000000000000000000" pitchFamily="2" charset="2"/>
              </a:rPr>
              <a:t></a:t>
            </a:r>
            <a:r>
              <a:rPr lang="zh-TW" altLang="en-US" sz="2400" b="1" dirty="0" smtClean="0">
                <a:sym typeface="Wingdings" panose="05000000000000000000" pitchFamily="2" charset="2"/>
              </a:rPr>
              <a:t> </a:t>
            </a:r>
            <a:r>
              <a:rPr lang="zh-TW" altLang="zh-TW" sz="2400" b="1" dirty="0" smtClean="0"/>
              <a:t>能</a:t>
            </a:r>
            <a:r>
              <a:rPr lang="zh-TW" altLang="zh-TW" sz="2400" b="1" dirty="0"/>
              <a:t>修改學習率的大小，觀察</a:t>
            </a:r>
            <a:r>
              <a:rPr lang="zh-TW" altLang="zh-TW" sz="2400" b="1" dirty="0" smtClean="0"/>
              <a:t>對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zh-TW" altLang="en-US" sz="2400" b="1" dirty="0" smtClean="0"/>
              <a:t>    </a:t>
            </a:r>
            <a:r>
              <a:rPr lang="zh-TW" altLang="zh-TW" sz="2400" b="1" dirty="0" smtClean="0"/>
              <a:t>梯</a:t>
            </a:r>
            <a:r>
              <a:rPr lang="zh-TW" altLang="zh-TW" sz="2400" b="1" dirty="0"/>
              <a:t>度下降的速率和結果會造成什麼影響。</a:t>
            </a:r>
          </a:p>
          <a:p>
            <a:endParaRPr lang="zh-TW" altLang="en-US" dirty="0"/>
          </a:p>
        </p:txBody>
      </p:sp>
      <p:pic>
        <p:nvPicPr>
          <p:cNvPr id="13" name="Google Shape;530;p38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6874" r="25777"/>
          <a:stretch/>
        </p:blipFill>
        <p:spPr>
          <a:xfrm>
            <a:off x="5936776" y="1499529"/>
            <a:ext cx="6151539" cy="4889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1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6000" b="1" dirty="0">
                <a:solidFill>
                  <a:schemeClr val="accent1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迴歸分析（</a:t>
            </a:r>
            <a:r>
              <a:rPr lang="en-US" altLang="zh-TW" sz="6000" b="1" dirty="0">
                <a:solidFill>
                  <a:schemeClr val="accent1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Regression</a:t>
            </a:r>
            <a:r>
              <a:rPr lang="zh-TW" altLang="en-US" sz="6000" b="1" dirty="0">
                <a:solidFill>
                  <a:schemeClr val="accent1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</a:t>
            </a:r>
            <a:endParaRPr lang="en-US" altLang="zh-TW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8293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94298" y="108046"/>
            <a:ext cx="5944995" cy="561808"/>
            <a:chOff x="104932" y="122092"/>
            <a:chExt cx="4416343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2" y="122092"/>
              <a:ext cx="4416343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8" y="138938"/>
              <a:ext cx="3259973" cy="61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迴歸分析（</a:t>
              </a:r>
              <a:r>
                <a:rPr lang="en-US" altLang="zh-TW" sz="28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Regression</a:t>
              </a:r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）</a:t>
              </a:r>
              <a:endParaRPr lang="en-US" altLang="zh-TW" sz="2800" dirty="0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77750" y="744941"/>
            <a:ext cx="118094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迴歸分析的目的在於透過過去資料找出自變數資料</a:t>
            </a:r>
            <a:r>
              <a:rPr lang="en-US" altLang="zh-TW" sz="2400" b="1" dirty="0"/>
              <a:t>(x</a:t>
            </a:r>
            <a:r>
              <a:rPr lang="en-US" altLang="zh-TW" sz="2400" b="1" baseline="-25000" dirty="0"/>
              <a:t>1</a:t>
            </a:r>
            <a:r>
              <a:rPr lang="zh-TW" altLang="zh-TW" sz="2400" b="1" dirty="0"/>
              <a:t>、</a:t>
            </a:r>
            <a:r>
              <a:rPr lang="en-US" altLang="zh-TW" sz="2400" b="1" dirty="0"/>
              <a:t>x</a:t>
            </a:r>
            <a:r>
              <a:rPr lang="en-US" altLang="zh-TW" sz="2400" b="1" baseline="-25000" dirty="0"/>
              <a:t>2</a:t>
            </a:r>
            <a:r>
              <a:rPr lang="zh-TW" altLang="zh-TW" sz="2400" b="1" dirty="0"/>
              <a:t>、</a:t>
            </a:r>
            <a:r>
              <a:rPr lang="en-US" altLang="zh-TW" sz="2400" b="1" dirty="0"/>
              <a:t>x</a:t>
            </a:r>
            <a:r>
              <a:rPr lang="en-US" altLang="zh-TW" sz="2400" b="1" baseline="-25000" dirty="0"/>
              <a:t>3</a:t>
            </a:r>
            <a:r>
              <a:rPr lang="zh-TW" altLang="zh-TW" sz="2400" b="1" dirty="0"/>
              <a:t>、、</a:t>
            </a:r>
            <a:r>
              <a:rPr lang="en-US" altLang="zh-TW" sz="2400" b="1" dirty="0"/>
              <a:t>)</a:t>
            </a:r>
            <a:r>
              <a:rPr lang="zh-TW" altLang="zh-TW" sz="2400" b="1" dirty="0"/>
              <a:t>和依變數資料</a:t>
            </a:r>
            <a:r>
              <a:rPr lang="en-US" altLang="zh-TW" sz="2400" b="1" dirty="0"/>
              <a:t>y</a:t>
            </a:r>
            <a:r>
              <a:rPr lang="zh-TW" altLang="zh-TW" sz="2400" b="1" dirty="0"/>
              <a:t>間存在的數學函數關係</a:t>
            </a:r>
            <a:r>
              <a:rPr lang="en-US" altLang="zh-TW" sz="2400" b="1" dirty="0"/>
              <a:t>(</a:t>
            </a:r>
            <a:r>
              <a:rPr lang="zh-TW" altLang="zh-TW" sz="2400" b="1" dirty="0"/>
              <a:t>稱為迴歸模型</a:t>
            </a:r>
            <a:r>
              <a:rPr lang="en-US" altLang="zh-TW" sz="2400" b="1" dirty="0"/>
              <a:t>F)</a:t>
            </a:r>
            <a:r>
              <a:rPr lang="zh-TW" altLang="zh-TW" sz="2400" b="1" dirty="0" smtClean="0"/>
              <a:t>。</a:t>
            </a:r>
            <a:endParaRPr lang="en-US" altLang="zh-TW" sz="2400" b="1" dirty="0" smtClean="0"/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b="1" dirty="0"/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利用建立的迴歸模型來預測其他自變數造成可能的依變數結果。</a:t>
            </a:r>
          </a:p>
          <a:p>
            <a:pPr lvl="0"/>
            <a:endParaRPr lang="zh-TW" altLang="en-US" dirty="0"/>
          </a:p>
        </p:txBody>
      </p:sp>
      <p:sp>
        <p:nvSpPr>
          <p:cNvPr id="12" name="Google Shape;548;p39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" name="Google Shape;55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818" y="2497078"/>
            <a:ext cx="10943203" cy="2728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3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0" name="Google Shape;570;p41"/>
          <p:cNvGraphicFramePr/>
          <p:nvPr>
            <p:extLst>
              <p:ext uri="{D42A27DB-BD31-4B8C-83A1-F6EECF244321}">
                <p14:modId xmlns:p14="http://schemas.microsoft.com/office/powerpoint/2010/main" val="2087787205"/>
              </p:ext>
            </p:extLst>
          </p:nvPr>
        </p:nvGraphicFramePr>
        <p:xfrm>
          <a:off x="104930" y="731293"/>
          <a:ext cx="11260138" cy="571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文件" r:id="rId4" imgW="11558132" imgH="5872307" progId="Word.Document.12">
                  <p:embed/>
                </p:oleObj>
              </mc:Choice>
              <mc:Fallback>
                <p:oleObj name="文件" r:id="rId4" imgW="11558132" imgH="5872307" progId="Word.Document.12">
                  <p:embed/>
                  <p:pic>
                    <p:nvPicPr>
                      <p:cNvPr id="570" name="Google Shape;570;p41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04930" y="731293"/>
                        <a:ext cx="11260138" cy="571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2" name="Google Shape;572;p41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3" name="Google Shape;573;p41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4" name="Google Shape;574;p41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41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41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04930" y="98948"/>
            <a:ext cx="3767898" cy="570905"/>
            <a:chOff x="104930" y="122092"/>
            <a:chExt cx="5021705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38938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迴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歸的種類</a:t>
              </a:r>
              <a:endParaRPr lang="en-US" altLang="zh-TW" sz="28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2" name="Google Shape;582;p42"/>
          <p:cNvGraphicFramePr/>
          <p:nvPr>
            <p:extLst>
              <p:ext uri="{D42A27DB-BD31-4B8C-83A1-F6EECF244321}">
                <p14:modId xmlns:p14="http://schemas.microsoft.com/office/powerpoint/2010/main" val="1794330521"/>
              </p:ext>
            </p:extLst>
          </p:nvPr>
        </p:nvGraphicFramePr>
        <p:xfrm>
          <a:off x="104930" y="815546"/>
          <a:ext cx="11299825" cy="554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9" name="文件" r:id="rId4" imgW="11434308" imgH="5608787" progId="Word.Document.12">
                  <p:embed/>
                </p:oleObj>
              </mc:Choice>
              <mc:Fallback>
                <p:oleObj name="文件" r:id="rId4" imgW="11434308" imgH="5608787" progId="Word.Document.12">
                  <p:embed/>
                  <p:pic>
                    <p:nvPicPr>
                      <p:cNvPr id="582" name="Google Shape;582;p4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04930" y="815546"/>
                        <a:ext cx="11299825" cy="554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" name="Google Shape;584;p42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5" name="Google Shape;585;p42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42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42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42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2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0" name="Google Shape;590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2415654"/>
            <a:ext cx="5675232" cy="3901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群組 10"/>
          <p:cNvGrpSpPr/>
          <p:nvPr/>
        </p:nvGrpSpPr>
        <p:grpSpPr>
          <a:xfrm>
            <a:off x="104930" y="122835"/>
            <a:ext cx="9931436" cy="587204"/>
            <a:chOff x="104930" y="122092"/>
            <a:chExt cx="4172522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0" y="122092"/>
              <a:ext cx="4172522" cy="659567"/>
            </a:xfrm>
            <a:prstGeom prst="ribbon2">
              <a:avLst>
                <a:gd name="adj1" fmla="val 5303"/>
                <a:gd name="adj2" fmla="val 736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00904" y="138938"/>
              <a:ext cx="3102548" cy="587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</a:rPr>
                <a:t>簡單線性迴歸</a:t>
              </a:r>
              <a:r>
                <a:rPr lang="en-US" altLang="zh-TW" sz="2800" b="1" dirty="0">
                  <a:solidFill>
                    <a:schemeClr val="bg1"/>
                  </a:solidFill>
                </a:rPr>
                <a:t>(Simple Linear Regression)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9" name="Google Shape;649;p47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0" name="Google Shape;650;p47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47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47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47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p47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0" y="122835"/>
            <a:ext cx="6306888" cy="562966"/>
            <a:chOff x="104931" y="122092"/>
            <a:chExt cx="4485932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485932" cy="659567"/>
            </a:xfrm>
            <a:prstGeom prst="ribbon2">
              <a:avLst>
                <a:gd name="adj1" fmla="val 5303"/>
                <a:gd name="adj2" fmla="val 736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30391" y="138938"/>
              <a:ext cx="3188442" cy="61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bg1"/>
                  </a:solidFill>
                </a:rPr>
                <a:t>損失函數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(Loss </a:t>
              </a:r>
              <a:r>
                <a:rPr lang="en-US" altLang="zh-TW" sz="2800" b="1" dirty="0" err="1" smtClean="0">
                  <a:solidFill>
                    <a:schemeClr val="bg1"/>
                  </a:solidFill>
                </a:rPr>
                <a:t>Funcation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)</a:t>
              </a:r>
              <a:endParaRPr lang="en-US" altLang="zh-TW" sz="28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04929" y="1011833"/>
                <a:ext cx="11877805" cy="4308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需要對迴歸模型函數好壞建立評估機制，才能在機器學習演算法中，提供修正迴歸係數</a:t>
                </a:r>
                <a:r>
                  <a:rPr lang="en-US" altLang="zh-TW" sz="2400" b="1" dirty="0"/>
                  <a:t>b</a:t>
                </a:r>
                <a:r>
                  <a:rPr lang="zh-TW" altLang="zh-TW" sz="2400" b="1" dirty="0"/>
                  <a:t>、</a:t>
                </a:r>
                <a:r>
                  <a:rPr lang="en-US" altLang="zh-TW" sz="2400" b="1" dirty="0"/>
                  <a:t>w</a:t>
                </a:r>
                <a:r>
                  <a:rPr lang="zh-TW" altLang="zh-TW" sz="2400" b="1" dirty="0"/>
                  <a:t>的依據</a:t>
                </a:r>
                <a:r>
                  <a:rPr lang="zh-TW" altLang="zh-TW" sz="2400" b="1" dirty="0" smtClean="0"/>
                  <a:t>。</a:t>
                </a:r>
                <a:endParaRPr lang="en-US" altLang="zh-TW" sz="2400" b="1" dirty="0" smtClean="0"/>
              </a:p>
              <a:p>
                <a:pPr marL="285750" lvl="0" indent="-285750">
                  <a:buFont typeface="Wingdings" panose="05000000000000000000" pitchFamily="2" charset="2"/>
                  <a:buChar char="n"/>
                </a:pPr>
                <a:endParaRPr lang="zh-TW" altLang="zh-TW" sz="2400" dirty="0"/>
              </a:p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最小平方原理：找到最適合的迴歸係數</a:t>
                </a:r>
                <a:r>
                  <a:rPr lang="el-GR" altLang="zh-TW" sz="2400" b="1" dirty="0"/>
                  <a:t>b</a:t>
                </a:r>
                <a:r>
                  <a:rPr lang="zh-TW" altLang="zh-TW" sz="2400" b="1" dirty="0"/>
                  <a:t>、</a:t>
                </a:r>
                <a:r>
                  <a:rPr lang="el-GR" altLang="zh-TW" sz="2400" b="1" dirty="0"/>
                  <a:t>w</a:t>
                </a:r>
                <a:r>
                  <a:rPr lang="zh-TW" altLang="zh-TW" sz="2400" b="1" dirty="0"/>
                  <a:t>，使預測的誤差平方總和最小，讓模型函數能最符合數據的趨勢。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:r>
                  <a:rPr lang="zh-TW" altLang="zh-TW" sz="2400" b="1" dirty="0"/>
                  <a:t>註：預測誤差平方和是為了避免正負誤差之間互相抵消</a:t>
                </a:r>
                <a:r>
                  <a:rPr lang="zh-TW" altLang="zh-TW" sz="2400" b="1" dirty="0" smtClean="0"/>
                  <a:t>。</a:t>
                </a:r>
                <a:endParaRPr lang="en-US" altLang="zh-TW" sz="2400" b="1" dirty="0" smtClean="0"/>
              </a:p>
              <a:p>
                <a:pPr marL="285750" lvl="0" indent="-285750">
                  <a:buFont typeface="Wingdings" panose="05000000000000000000" pitchFamily="2" charset="2"/>
                  <a:buChar char="n"/>
                </a:pPr>
                <a:endParaRPr lang="zh-TW" altLang="zh-TW" sz="2400" dirty="0"/>
              </a:p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將預測的誤差平方總和定義為損失函數</a:t>
                </a:r>
                <a:r>
                  <a:rPr lang="en-US" altLang="zh-TW" sz="2400" b="1" dirty="0"/>
                  <a:t>(Loss </a:t>
                </a:r>
                <a:r>
                  <a:rPr lang="en-US" altLang="zh-TW" sz="2400" b="1" dirty="0" err="1"/>
                  <a:t>Funcation</a:t>
                </a:r>
                <a:r>
                  <a:rPr lang="en-US" altLang="zh-TW" sz="2400" b="1" dirty="0"/>
                  <a:t>)</a:t>
                </a:r>
                <a:r>
                  <a:rPr lang="zh-TW" altLang="zh-TW" sz="2400" b="1" dirty="0"/>
                  <a:t>：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begChr m:val="（"/>
                        <m:endChr m:val="）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altLang="zh-TW" sz="24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  <m:e>
                        <m:sSup>
                          <m:sSup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TW" sz="2400" b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TW" sz="24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  <m:e>
                        <m:sSup>
                          <m:sSup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TW" sz="2400" b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altLang="zh-TW" sz="24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  <m:e>
                        <m:sSup>
                          <m:sSup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  <m:r>
                                  <a:rPr lang="en-US" altLang="zh-TW" sz="2400" b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2400" b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zh-TW" altLang="zh-TW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9" y="1011833"/>
                <a:ext cx="11877805" cy="4308102"/>
              </a:xfrm>
              <a:prstGeom prst="rect">
                <a:avLst/>
              </a:prstGeom>
              <a:blipFill>
                <a:blip r:embed="rId3"/>
                <a:stretch>
                  <a:fillRect l="-667" t="-990" r="-7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14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5" name="Google Shape;585;p42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42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42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42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2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0" name="Google Shape;59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4234" y="1284717"/>
            <a:ext cx="5675232" cy="3901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群組 10"/>
          <p:cNvGrpSpPr/>
          <p:nvPr/>
        </p:nvGrpSpPr>
        <p:grpSpPr>
          <a:xfrm>
            <a:off x="104930" y="122835"/>
            <a:ext cx="5050964" cy="562966"/>
            <a:chOff x="104930" y="122092"/>
            <a:chExt cx="4131487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0" y="122092"/>
              <a:ext cx="4131487" cy="659567"/>
            </a:xfrm>
            <a:prstGeom prst="ribbon2">
              <a:avLst>
                <a:gd name="adj1" fmla="val 5303"/>
                <a:gd name="adj2" fmla="val 736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830392" y="138938"/>
              <a:ext cx="2769682" cy="61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bg1"/>
                  </a:solidFill>
                </a:rPr>
                <a:t>機器學習的處理流程</a:t>
              </a:r>
              <a:endParaRPr lang="en-US" altLang="zh-TW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04930" y="1024117"/>
            <a:ext cx="5845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/>
              <a:t>迴</a:t>
            </a:r>
            <a:r>
              <a:rPr lang="zh-TW" altLang="zh-TW" sz="2400" b="1" dirty="0"/>
              <a:t>歸分析</a:t>
            </a:r>
            <a:r>
              <a:rPr lang="en-US" altLang="zh-TW" sz="2400" b="1" dirty="0"/>
              <a:t>(Regression</a:t>
            </a:r>
            <a:r>
              <a:rPr lang="zh-TW" altLang="zh-TW" sz="2400" b="1" dirty="0"/>
              <a:t>）可以說是機器學習入門方法之一，在資料分析科學領域也是常見的統計方法</a:t>
            </a:r>
            <a:r>
              <a:rPr lang="zh-TW" altLang="zh-TW" sz="2400" b="1" dirty="0" smtClean="0"/>
              <a:t>。</a:t>
            </a:r>
            <a:endParaRPr lang="en-US" altLang="zh-TW" sz="2400" b="1" dirty="0" smtClean="0"/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b="1" dirty="0"/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/>
              <a:t>接下來介紹如何透過</a:t>
            </a:r>
            <a:r>
              <a:rPr lang="zh-TW" altLang="zh-TW" sz="2400" b="1" dirty="0" smtClean="0"/>
              <a:t>機器學習</a:t>
            </a:r>
            <a:r>
              <a:rPr lang="zh-TW" altLang="en-US" sz="2400" b="1" dirty="0"/>
              <a:t>的流程</a:t>
            </a:r>
            <a:r>
              <a:rPr lang="zh-TW" altLang="en-US" sz="2400" b="1" dirty="0" smtClean="0"/>
              <a:t>，求出簡單線性迴歸的模型函數，即找出適合的迴歸係數</a:t>
            </a:r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權重和偏值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09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五邊形 6"/>
          <p:cNvSpPr/>
          <p:nvPr/>
        </p:nvSpPr>
        <p:spPr>
          <a:xfrm>
            <a:off x="307077" y="1098358"/>
            <a:ext cx="1992573" cy="1064525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收集資料</a:t>
            </a:r>
            <a:endParaRPr lang="zh-TW" altLang="en-US" sz="2400" dirty="0"/>
          </a:p>
        </p:txBody>
      </p:sp>
      <p:sp>
        <p:nvSpPr>
          <p:cNvPr id="8" name="五邊形 7"/>
          <p:cNvSpPr/>
          <p:nvPr/>
        </p:nvSpPr>
        <p:spPr>
          <a:xfrm>
            <a:off x="1992578" y="1098358"/>
            <a:ext cx="1992573" cy="106452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可視化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endParaRPr lang="zh-TW" altLang="en-US" dirty="0"/>
          </a:p>
        </p:txBody>
      </p:sp>
      <p:sp>
        <p:nvSpPr>
          <p:cNvPr id="9" name="五邊形 8"/>
          <p:cNvSpPr/>
          <p:nvPr/>
        </p:nvSpPr>
        <p:spPr>
          <a:xfrm>
            <a:off x="3678079" y="1098358"/>
            <a:ext cx="1992573" cy="106452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評估模型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endParaRPr lang="zh-TW" altLang="en-US" dirty="0"/>
          </a:p>
        </p:txBody>
      </p:sp>
      <p:sp>
        <p:nvSpPr>
          <p:cNvPr id="10" name="五邊形 9"/>
          <p:cNvSpPr/>
          <p:nvPr/>
        </p:nvSpPr>
        <p:spPr>
          <a:xfrm>
            <a:off x="5363580" y="1098358"/>
            <a:ext cx="1992573" cy="1064525"/>
          </a:xfrm>
          <a:prstGeom prst="homePlat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分割資料集</a:t>
            </a:r>
            <a:endParaRPr lang="zh-TW" altLang="en-US" sz="2400" dirty="0"/>
          </a:p>
        </p:txBody>
      </p:sp>
      <p:sp>
        <p:nvSpPr>
          <p:cNvPr id="11" name="五邊形 10"/>
          <p:cNvSpPr/>
          <p:nvPr/>
        </p:nvSpPr>
        <p:spPr>
          <a:xfrm>
            <a:off x="7049081" y="1098358"/>
            <a:ext cx="1992573" cy="1064525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過程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五邊形 11"/>
          <p:cNvSpPr/>
          <p:nvPr/>
        </p:nvSpPr>
        <p:spPr>
          <a:xfrm>
            <a:off x="8734582" y="1098358"/>
            <a:ext cx="1992573" cy="1064525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模型函數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五邊形 12"/>
          <p:cNvSpPr/>
          <p:nvPr/>
        </p:nvSpPr>
        <p:spPr>
          <a:xfrm>
            <a:off x="10420080" y="1098358"/>
            <a:ext cx="1453479" cy="1064525"/>
          </a:xfrm>
          <a:prstGeom prst="homePlate">
            <a:avLst>
              <a:gd name="adj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可靠的模型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7077" y="2162884"/>
            <a:ext cx="1453484" cy="2388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收集自變數和依變數的資料</a:t>
            </a:r>
          </a:p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992578" y="2176525"/>
            <a:ext cx="1453484" cy="23747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藉</a:t>
            </a:r>
            <a:r>
              <a:rPr lang="zh-TW" altLang="en-US" sz="2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由資料</a:t>
            </a:r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可視化</a:t>
            </a:r>
            <a:r>
              <a:rPr lang="zh-TW" altLang="en-US" sz="2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分析，觀察自變數和依變數間的關係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dirty="0">
              <a:solidFill>
                <a:srgbClr val="0070C0"/>
              </a:solidFill>
            </a:endParaRPr>
          </a:p>
          <a:p>
            <a:pPr algn="ctr"/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678079" y="2176525"/>
            <a:ext cx="1453484" cy="2374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依據上述步驟提出可行</a:t>
            </a:r>
            <a:r>
              <a:rPr lang="zh-TW" altLang="en-US" sz="20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</a:t>
            </a:r>
            <a:r>
              <a:rPr lang="zh-TW" altLang="en-US" sz="20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函數，及所需迴歸係數。</a:t>
            </a:r>
          </a:p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363578" y="2176525"/>
            <a:ext cx="1453484" cy="23747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將樣本資料分為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訓練集和測試集資料</a:t>
            </a:r>
          </a:p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049077" y="2176525"/>
            <a:ext cx="1453484" cy="237471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TW" altLang="en-US" sz="20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</a:t>
            </a:r>
            <a:r>
              <a:rPr lang="zh-TW" altLang="en-US" sz="20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r>
              <a:rPr lang="en-US" altLang="zh-TW" sz="20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評估模型</a:t>
            </a:r>
            <a:r>
              <a:rPr lang="en-US" altLang="zh-TW" sz="20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0"/>
            <a:endParaRPr lang="zh-TW" altLang="en-US" sz="20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0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利用梯度下降法，更新迴歸係數</a:t>
            </a:r>
          </a:p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734576" y="2176525"/>
            <a:ext cx="1453484" cy="237471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利用測試集資料，驗證回歸模型的正確性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zh-TW" altLang="en-US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0420075" y="2176525"/>
            <a:ext cx="1453484" cy="23747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可用來預測新資料</a:t>
            </a:r>
          </a:p>
          <a:p>
            <a:pPr algn="ctr"/>
            <a:endParaRPr lang="zh-TW" altLang="en-US" dirty="0"/>
          </a:p>
        </p:txBody>
      </p:sp>
      <p:cxnSp>
        <p:nvCxnSpPr>
          <p:cNvPr id="25" name="肘形接點 24"/>
          <p:cNvCxnSpPr>
            <a:stCxn id="12" idx="0"/>
            <a:endCxn id="9" idx="0"/>
          </p:cNvCxnSpPr>
          <p:nvPr/>
        </p:nvCxnSpPr>
        <p:spPr>
          <a:xfrm rot="16200000" flipV="1">
            <a:off x="6936486" y="-1429894"/>
            <a:ext cx="12700" cy="5056503"/>
          </a:xfrm>
          <a:prstGeom prst="bentConnector3">
            <a:avLst>
              <a:gd name="adj1" fmla="val 5453685"/>
            </a:avLst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281415" y="183955"/>
            <a:ext cx="1494404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測試失敗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104930" y="122835"/>
            <a:ext cx="3880221" cy="522786"/>
            <a:chOff x="104930" y="122092"/>
            <a:chExt cx="5021705" cy="659567"/>
          </a:xfrm>
        </p:grpSpPr>
        <p:sp>
          <p:nvSpPr>
            <p:cNvPr id="33" name="綵帶 (向上) 3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79488" y="138938"/>
              <a:ext cx="3649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機器學習流程</a:t>
              </a:r>
              <a:endParaRPr lang="en-US" altLang="zh-TW" sz="2800" dirty="0"/>
            </a:p>
          </p:txBody>
        </p:sp>
      </p:grpSp>
      <p:sp>
        <p:nvSpPr>
          <p:cNvPr id="35" name="梯形 34"/>
          <p:cNvSpPr/>
          <p:nvPr/>
        </p:nvSpPr>
        <p:spPr>
          <a:xfrm>
            <a:off x="5681336" y="4564886"/>
            <a:ext cx="4262764" cy="307365"/>
          </a:xfrm>
          <a:prstGeom prst="trapezoid">
            <a:avLst>
              <a:gd name="adj" fmla="val 447672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3057525" y="4800600"/>
            <a:ext cx="7130535" cy="1952625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3057525" y="4814233"/>
            <a:ext cx="458764" cy="19389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隨機迴歸係數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537229" y="5474599"/>
            <a:ext cx="1064812" cy="0"/>
          </a:xfrm>
          <a:prstGeom prst="straightConnector1">
            <a:avLst/>
          </a:prstGeom>
          <a:ln w="190500">
            <a:solidFill>
              <a:schemeClr val="accent4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602041" y="4967500"/>
            <a:ext cx="2142662" cy="10141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4770829" y="5013146"/>
            <a:ext cx="203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</a:rPr>
              <a:t>計算損失函數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658255" y="5474599"/>
            <a:ext cx="2030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</a:rPr>
              <a:t>評估模型的好壞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6744703" y="5198374"/>
            <a:ext cx="2999372" cy="0"/>
          </a:xfrm>
          <a:prstGeom prst="straightConnector1">
            <a:avLst/>
          </a:prstGeom>
          <a:ln w="190500">
            <a:solidFill>
              <a:schemeClr val="accent4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208483" y="4998319"/>
            <a:ext cx="1764963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模型達到標準</a:t>
            </a:r>
            <a:endParaRPr lang="zh-TW" altLang="en-US" sz="20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>
            <a:off x="6744703" y="5709450"/>
            <a:ext cx="2846972" cy="0"/>
          </a:xfrm>
          <a:prstGeom prst="straightConnector1">
            <a:avLst/>
          </a:prstGeom>
          <a:ln w="190500"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208483" y="5526658"/>
            <a:ext cx="1764963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模型未達標準</a:t>
            </a:r>
            <a:endParaRPr lang="zh-TW" altLang="en-US" sz="2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9582150" y="5622015"/>
            <a:ext cx="0" cy="866297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4038520" y="6488312"/>
            <a:ext cx="5629275" cy="0"/>
          </a:xfrm>
          <a:prstGeom prst="straightConnector1">
            <a:avLst/>
          </a:prstGeom>
          <a:ln w="190500">
            <a:solidFill>
              <a:srgbClr val="FF0000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V="1">
            <a:off x="3952875" y="5490562"/>
            <a:ext cx="0" cy="1093978"/>
          </a:xfrm>
          <a:prstGeom prst="line">
            <a:avLst/>
          </a:prstGeom>
          <a:ln w="190500">
            <a:solidFill>
              <a:srgbClr val="FF0000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5506485" y="6220526"/>
            <a:ext cx="2817476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梯度下降更新迴歸係數</a:t>
            </a:r>
            <a:endParaRPr lang="zh-TW" altLang="en-US" sz="20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0" name="直線接點 59"/>
          <p:cNvCxnSpPr/>
          <p:nvPr/>
        </p:nvCxnSpPr>
        <p:spPr>
          <a:xfrm>
            <a:off x="9744075" y="4054643"/>
            <a:ext cx="0" cy="1231370"/>
          </a:xfrm>
          <a:prstGeom prst="line">
            <a:avLst/>
          </a:prstGeom>
          <a:ln w="190500">
            <a:solidFill>
              <a:schemeClr val="accent4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1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29" y="112649"/>
            <a:ext cx="5021705" cy="546574"/>
            <a:chOff x="104930" y="122092"/>
            <a:chExt cx="5021705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8" y="128558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斜率和變化率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Picture 9"/>
          <p:cNvPicPr preferRelativeResize="0"/>
          <p:nvPr/>
        </p:nvPicPr>
        <p:blipFill rotWithShape="1">
          <a:blip r:embed="rId3">
            <a:clrChange>
              <a:clrFrom>
                <a:srgbClr val="FDE9F2"/>
              </a:clrFrom>
              <a:clrTo>
                <a:srgbClr val="FDE9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61"/>
          <a:stretch/>
        </p:blipFill>
        <p:spPr bwMode="auto">
          <a:xfrm>
            <a:off x="724891" y="2415020"/>
            <a:ext cx="4585116" cy="3945285"/>
          </a:xfrm>
          <a:prstGeom prst="rect">
            <a:avLst/>
          </a:prstGeom>
          <a:noFill/>
          <a:ln>
            <a:noFill/>
          </a:ln>
          <a:ex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4929" y="867417"/>
                <a:ext cx="11677339" cy="154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函數</a:t>
                </a:r>
                <a:r>
                  <a:rPr lang="en-US" altLang="zh-TW" sz="2400" b="1" dirty="0"/>
                  <a:t>y=f(x)</a:t>
                </a:r>
                <a:r>
                  <a:rPr lang="zh-TW" altLang="zh-TW" sz="2400" b="1" dirty="0"/>
                  <a:t>：用來表達依變量</a:t>
                </a:r>
                <a:r>
                  <a:rPr lang="en-US" altLang="zh-TW" sz="2400" b="1" dirty="0"/>
                  <a:t>y</a:t>
                </a:r>
                <a:r>
                  <a:rPr lang="zh-TW" altLang="zh-TW" sz="2400" b="1" dirty="0"/>
                  <a:t>和自變量</a:t>
                </a:r>
                <a:r>
                  <a:rPr lang="en-US" altLang="zh-TW" sz="2400" b="1" dirty="0"/>
                  <a:t>x</a:t>
                </a:r>
                <a:r>
                  <a:rPr lang="zh-TW" altLang="zh-TW" sz="2400" b="1" dirty="0"/>
                  <a:t>間的連續變化</a:t>
                </a:r>
                <a:r>
                  <a:rPr lang="zh-TW" altLang="zh-TW" sz="2400" b="1" dirty="0" smtClean="0"/>
                  <a:t>。</a:t>
                </a:r>
                <a:endParaRPr lang="en-US" altLang="zh-TW" sz="2400" b="1" dirty="0" smtClean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變化率</a:t>
                </a:r>
                <a:r>
                  <a:rPr lang="en-US" altLang="zh-TW" sz="2400" b="1" dirty="0"/>
                  <a:t>=</a:t>
                </a:r>
                <a:r>
                  <a:rPr lang="zh-TW" altLang="zh-TW" sz="2400" b="1" dirty="0"/>
                  <a:t>自變量每增加一單位，造成依變量</a:t>
                </a:r>
                <a:r>
                  <a:rPr lang="en-US" altLang="zh-TW" sz="2400" b="1" dirty="0"/>
                  <a:t>(</a:t>
                </a:r>
                <a:r>
                  <a:rPr lang="zh-TW" altLang="zh-TW" sz="2400" b="1" dirty="0"/>
                  <a:t>函數</a:t>
                </a:r>
                <a:r>
                  <a:rPr lang="en-US" altLang="zh-TW" sz="2400" b="1" dirty="0"/>
                  <a:t>)</a:t>
                </a:r>
                <a:r>
                  <a:rPr lang="zh-TW" altLang="zh-TW" sz="2400" b="1" dirty="0"/>
                  <a:t>的變化量</a:t>
                </a:r>
                <a:r>
                  <a:rPr lang="zh-TW" altLang="zh-TW" sz="2400" b="1" dirty="0" smtClean="0"/>
                  <a:t>。</a:t>
                </a: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斜率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直線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傾斜程度的</a:t>
                </a: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量度</a:t>
                </a:r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TW" altLang="zh-TW" sz="24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縱軸變化量∆</m:t>
                        </m:r>
                        <m:r>
                          <m:rPr>
                            <m:nor/>
                          </m:rPr>
                          <a:rPr lang="en-US" altLang="zh-TW" sz="24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y</m:t>
                        </m:r>
                      </m:num>
                      <m:den>
                        <m:r>
                          <m:rPr>
                            <m:nor/>
                          </m:rPr>
                          <a:rPr lang="zh-TW" altLang="zh-TW" sz="24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橫軸變化量∆</m:t>
                        </m:r>
                        <m:r>
                          <m:rPr>
                            <m:nor/>
                          </m:rPr>
                          <a:rPr lang="en-US" altLang="zh-TW" sz="2400" b="1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x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9" y="867417"/>
                <a:ext cx="11677339" cy="1547603"/>
              </a:xfrm>
              <a:prstGeom prst="rect">
                <a:avLst/>
              </a:prstGeom>
              <a:blipFill>
                <a:blip r:embed="rId4"/>
                <a:stretch>
                  <a:fillRect l="-678" t="-2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9"/>
          <p:cNvPicPr preferRelativeResize="0"/>
          <p:nvPr/>
        </p:nvPicPr>
        <p:blipFill rotWithShape="1">
          <a:blip r:embed="rId5">
            <a:clrChange>
              <a:clrFrom>
                <a:srgbClr val="FDE9F1"/>
              </a:clrFrom>
              <a:clrTo>
                <a:srgbClr val="FDE9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2"/>
          <a:stretch/>
        </p:blipFill>
        <p:spPr bwMode="auto">
          <a:xfrm>
            <a:off x="6625652" y="2313790"/>
            <a:ext cx="4912187" cy="4176506"/>
          </a:xfrm>
          <a:prstGeom prst="rect">
            <a:avLst/>
          </a:prstGeom>
          <a:noFill/>
          <a:ln>
            <a:noFill/>
          </a:ln>
          <a:ex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5" name="Google Shape;595;p43"/>
          <p:cNvGraphicFramePr/>
          <p:nvPr>
            <p:extLst>
              <p:ext uri="{D42A27DB-BD31-4B8C-83A1-F6EECF244321}">
                <p14:modId xmlns:p14="http://schemas.microsoft.com/office/powerpoint/2010/main" val="1023629790"/>
              </p:ext>
            </p:extLst>
          </p:nvPr>
        </p:nvGraphicFramePr>
        <p:xfrm>
          <a:off x="287338" y="766763"/>
          <a:ext cx="10998200" cy="452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3" name="文件" r:id="rId4" imgW="11825938" imgH="4863949" progId="Word.Document.12">
                  <p:embed/>
                </p:oleObj>
              </mc:Choice>
              <mc:Fallback>
                <p:oleObj name="文件" r:id="rId4" imgW="11825938" imgH="4863949" progId="Word.Document.12">
                  <p:embed/>
                  <p:pic>
                    <p:nvPicPr>
                      <p:cNvPr id="595" name="Google Shape;595;p4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87338" y="766763"/>
                        <a:ext cx="10998200" cy="452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" name="Google Shape;597;p4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8" name="Google Shape;598;p4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9" name="Google Shape;599;p4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3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3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355;p23"/>
          <p:cNvSpPr/>
          <p:nvPr/>
        </p:nvSpPr>
        <p:spPr>
          <a:xfrm>
            <a:off x="3560064" y="121354"/>
            <a:ext cx="7822144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載入資料集並</a:t>
            </a:r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作可視化分析</a:t>
            </a:r>
            <a:endParaRPr lang="zh-TW" altLang="en-US" sz="2800" dirty="0"/>
          </a:p>
        </p:txBody>
      </p:sp>
      <p:grpSp>
        <p:nvGrpSpPr>
          <p:cNvPr id="10" name="群組 9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1" name="綵帶 (向上) 10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44"/>
          <p:cNvGraphicFramePr/>
          <p:nvPr>
            <p:extLst>
              <p:ext uri="{D42A27DB-BD31-4B8C-83A1-F6EECF244321}">
                <p14:modId xmlns:p14="http://schemas.microsoft.com/office/powerpoint/2010/main" val="467405510"/>
              </p:ext>
            </p:extLst>
          </p:nvPr>
        </p:nvGraphicFramePr>
        <p:xfrm>
          <a:off x="280988" y="768350"/>
          <a:ext cx="11472862" cy="558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6" name="文件" r:id="rId4" imgW="11472463" imgH="5583227" progId="Word.Document.12">
                  <p:embed/>
                </p:oleObj>
              </mc:Choice>
              <mc:Fallback>
                <p:oleObj name="文件" r:id="rId4" imgW="11472463" imgH="5583227" progId="Word.Document.12">
                  <p:embed/>
                  <p:pic>
                    <p:nvPicPr>
                      <p:cNvPr id="607" name="Google Shape;607;p44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80988" y="768350"/>
                        <a:ext cx="11472862" cy="558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9" name="Google Shape;609;p44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0" name="Google Shape;610;p44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1" name="Google Shape;611;p44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44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p44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5" name="Google Shape;615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0092" y="2286001"/>
            <a:ext cx="7197969" cy="3931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5;p23"/>
          <p:cNvSpPr/>
          <p:nvPr/>
        </p:nvSpPr>
        <p:spPr>
          <a:xfrm>
            <a:off x="3560064" y="121354"/>
            <a:ext cx="7822144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載入資料集並</a:t>
            </a:r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sym typeface="Microsoft JhengHei"/>
              </a:rPr>
              <a:t>作可視化分析</a:t>
            </a:r>
            <a:endParaRPr lang="zh-TW" altLang="en-US" sz="28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3" name="綵帶 (向上) 1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1-4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5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0" name="Google Shape;890;p65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2" name="Google Shape;892;p65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4" name="Google Shape;894;p65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5" name="Google Shape;895;p65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4903004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927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用矩陣來作模型預測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04931" y="863006"/>
                <a:ext cx="11573301" cy="4709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/>
                  <a:t>特徵矩陣</a:t>
                </a:r>
                <a:r>
                  <a:rPr lang="en-US" altLang="zh-TW" sz="2400" b="1" dirty="0" smtClean="0"/>
                  <a:t>X</a:t>
                </a:r>
                <a:r>
                  <a:rPr lang="zh-TW" altLang="en-US" sz="2400" b="1" dirty="0" smtClean="0"/>
                  <a:t>：每一個樣本特徵</a:t>
                </a:r>
                <a:r>
                  <a:rPr lang="en-US" altLang="zh-TW" sz="2400" b="1" dirty="0" smtClean="0"/>
                  <a:t>(</a:t>
                </a:r>
                <a:r>
                  <a:rPr lang="zh-TW" altLang="en-US" sz="2400" b="1" dirty="0" smtClean="0"/>
                  <a:t>自變數</a:t>
                </a:r>
                <a:r>
                  <a:rPr lang="en-US" altLang="zh-TW" sz="2400" b="1" dirty="0" smtClean="0"/>
                  <a:t>)</a:t>
                </a:r>
                <a:r>
                  <a:rPr lang="zh-TW" altLang="en-US" sz="2400" b="1" dirty="0"/>
                  <a:t>為</a:t>
                </a:r>
                <a:r>
                  <a:rPr lang="zh-TW" altLang="en-US" sz="2400" b="1" dirty="0" smtClean="0"/>
                  <a:t>一列所構成的矩陣。</a:t>
                </a:r>
                <a:endParaRPr lang="en-US" altLang="zh-TW" sz="2400" b="1" dirty="0" smtClean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/>
                  <a:t>特徵矩陣</a:t>
                </a:r>
                <a:r>
                  <a:rPr lang="en-US" altLang="zh-TW" sz="2400" b="1" dirty="0" smtClean="0"/>
                  <a:t>X</a:t>
                </a:r>
                <a:r>
                  <a:rPr lang="zh-TW" altLang="en-US" sz="2400" b="1" dirty="0" smtClean="0"/>
                  <a:t>經過矩陣運算可以一步算出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zh-TW" altLang="en-US" sz="2400" b="1" dirty="0" smtClean="0"/>
                  <a:t>所有樣本</a:t>
                </a:r>
                <a:r>
                  <a:rPr lang="zh-TW" altLang="zh-TW" sz="2400" b="1" dirty="0" smtClean="0"/>
                  <a:t>預測值矩陣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en-US" altLang="zh-TW" sz="2400" b="1" dirty="0"/>
                  <a:t>(K</a:t>
                </a:r>
                <a:r>
                  <a:rPr lang="zh-TW" altLang="zh-TW" sz="2400" b="1" dirty="0"/>
                  <a:t>列</a:t>
                </a:r>
                <a:r>
                  <a:rPr lang="en-US" altLang="zh-TW" sz="2400" b="1" dirty="0"/>
                  <a:t>1</a:t>
                </a:r>
                <a:r>
                  <a:rPr lang="zh-TW" altLang="zh-TW" sz="2400" b="1" dirty="0"/>
                  <a:t>行</a:t>
                </a:r>
                <a:r>
                  <a:rPr lang="en-US" altLang="zh-TW" sz="2400" b="1" dirty="0"/>
                  <a:t>)</a:t>
                </a:r>
                <a:r>
                  <a:rPr lang="zh-TW" altLang="zh-TW" sz="2400" b="1" dirty="0"/>
                  <a:t>表示：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altLang="zh-TW" sz="2400" b="1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altLang="zh-TW" sz="2400" b="1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𝒘𝒙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mr>
                            </m:m>
                          </m:e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2400" b="1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TW" sz="2400" b="1" dirty="0" smtClean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endParaRPr lang="en-US" altLang="zh-TW" sz="2400" b="1" dirty="0" smtClean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zh-TW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en-US" altLang="zh-TW" sz="2400" b="1" dirty="0" smtClean="0"/>
                  <a:t>[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latin typeface="Cambria Math" panose="02040503050406030204" pitchFamily="18" charset="0"/>
                      </a:rPr>
                      <m:t>預估值矩陣</m:t>
                    </m:r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m:rPr>
                        <m:nor/>
                      </m:rPr>
                      <a:rPr lang="en-US" altLang="zh-TW" sz="2400" b="1" dirty="0"/>
                      <m:t>]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b="1" dirty="0"/>
                      <m:t>[</m:t>
                    </m:r>
                    <m:r>
                      <m:rPr>
                        <m:nor/>
                      </m:rPr>
                      <a:rPr lang="zh-TW" altLang="en-US" sz="2400" b="1" dirty="0"/>
                      <m:t>特徵矩陣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m:rPr>
                        <m:nor/>
                      </m:rPr>
                      <a:rPr lang="en-US" altLang="zh-TW" sz="2400" b="1" dirty="0"/>
                      <m:t>][</m:t>
                    </m:r>
                    <m:r>
                      <a:rPr lang="zh-TW" altLang="en-US" sz="2400" b="1" i="1" dirty="0" smtClean="0">
                        <a:latin typeface="Cambria Math" panose="02040503050406030204" pitchFamily="18" charset="0"/>
                      </a:rPr>
                      <m:t>權重矩陣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m:rPr>
                        <m:nor/>
                      </m:rPr>
                      <a:rPr lang="en-US" altLang="zh-TW" sz="2400" b="1" dirty="0"/>
                      <m:t>]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TW" sz="2400" b="1" dirty="0"/>
                      <m:t>[</m:t>
                    </m:r>
                    <m:r>
                      <a:rPr lang="zh-TW" altLang="en-US" sz="2400" b="1" i="1" dirty="0" smtClean="0">
                        <a:latin typeface="Cambria Math" panose="02040503050406030204" pitchFamily="18" charset="0"/>
                      </a:rPr>
                      <m:t>偏值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m:rPr>
                        <m:nor/>
                      </m:rPr>
                      <a:rPr lang="en-US" altLang="zh-TW" sz="2400" b="1" dirty="0"/>
                      <m:t>]</m:t>
                    </m:r>
                  </m:oMath>
                </a14:m>
                <a:endParaRPr lang="zh-TW" altLang="zh-TW" sz="2400" b="1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863006"/>
                <a:ext cx="11573301" cy="4709687"/>
              </a:xfrm>
              <a:prstGeom prst="rect">
                <a:avLst/>
              </a:prstGeom>
              <a:blipFill>
                <a:blip r:embed="rId3"/>
                <a:stretch>
                  <a:fillRect l="-685" t="-9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9493903" y="1618900"/>
                <a:ext cx="1022909" cy="236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32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32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32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TW" altLang="zh-TW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32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en-US" altLang="zh-TW" sz="3200" b="1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zh-TW" altLang="zh-TW" sz="3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32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903" y="1618900"/>
                <a:ext cx="1022909" cy="2362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8828853" y="3950573"/>
            <a:ext cx="2100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4"/>
                </a:solidFill>
              </a:rPr>
              <a:t>特徵矩陣</a:t>
            </a:r>
            <a:r>
              <a:rPr lang="en-US" altLang="zh-TW" sz="3200" b="1" dirty="0">
                <a:solidFill>
                  <a:schemeClr val="accent4"/>
                </a:solidFill>
              </a:rPr>
              <a:t>X</a:t>
            </a:r>
            <a:endParaRPr lang="zh-TW" altLang="en-US" sz="3200" dirty="0">
              <a:solidFill>
                <a:schemeClr val="accent4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26628" y="2015291"/>
            <a:ext cx="6650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 smtClean="0">
                <a:solidFill>
                  <a:srgbClr val="0070C0"/>
                </a:solidFill>
              </a:rPr>
              <a:t>樣本數</a:t>
            </a:r>
            <a:endParaRPr lang="zh-TW" altLang="en-US" sz="3200" dirty="0">
              <a:solidFill>
                <a:srgbClr val="0070C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9526954" y="1798674"/>
            <a:ext cx="0" cy="2014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4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8" name="Google Shape;678;p49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298753" y="2019666"/>
                <a:ext cx="1520865" cy="801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753" y="2019666"/>
                <a:ext cx="1520865" cy="8010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06777" y="1112704"/>
            <a:ext cx="484742" cy="55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</a:t>
            </a:r>
            <a:endParaRPr lang="zh-TW" altLang="en-US" sz="2800" dirty="0"/>
          </a:p>
        </p:txBody>
      </p:sp>
      <p:sp>
        <p:nvSpPr>
          <p:cNvPr id="27" name="矩形 26"/>
          <p:cNvSpPr/>
          <p:nvPr/>
        </p:nvSpPr>
        <p:spPr>
          <a:xfrm>
            <a:off x="506777" y="1959626"/>
            <a:ext cx="484742" cy="55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W</a:t>
            </a:r>
            <a:endParaRPr lang="zh-TW" altLang="en-US" sz="2800" dirty="0"/>
          </a:p>
        </p:txBody>
      </p:sp>
      <p:sp>
        <p:nvSpPr>
          <p:cNvPr id="9" name="右大括弧 8"/>
          <p:cNvSpPr/>
          <p:nvPr/>
        </p:nvSpPr>
        <p:spPr>
          <a:xfrm>
            <a:off x="1184133" y="1336253"/>
            <a:ext cx="330506" cy="1045226"/>
          </a:xfrm>
          <a:prstGeom prst="rightBrace">
            <a:avLst/>
          </a:prstGeom>
          <a:ln w="952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040219" y="1583443"/>
                <a:ext cx="568485" cy="55084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19" y="1583443"/>
                <a:ext cx="568485" cy="550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091802" y="1583443"/>
                <a:ext cx="568485" cy="5508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802" y="1583443"/>
                <a:ext cx="568485" cy="550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1233371" y="1583443"/>
            <a:ext cx="568485" cy="5508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L</a:t>
            </a:r>
            <a:endParaRPr lang="zh-TW" altLang="en-US" sz="2800" dirty="0"/>
          </a:p>
        </p:txBody>
      </p:sp>
      <p:cxnSp>
        <p:nvCxnSpPr>
          <p:cNvPr id="14" name="直線單箭頭接點 13"/>
          <p:cNvCxnSpPr>
            <a:stCxn id="9" idx="1"/>
            <a:endCxn id="28" idx="1"/>
          </p:cNvCxnSpPr>
          <p:nvPr/>
        </p:nvCxnSpPr>
        <p:spPr>
          <a:xfrm flipV="1">
            <a:off x="1514639" y="1858865"/>
            <a:ext cx="3525580" cy="1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739831" y="1027319"/>
                <a:ext cx="21337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𝐰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31" y="1027319"/>
                <a:ext cx="2133789" cy="461665"/>
              </a:xfrm>
              <a:prstGeom prst="rect">
                <a:avLst/>
              </a:prstGeom>
              <a:blipFill>
                <a:blip r:embed="rId6"/>
                <a:stretch>
                  <a:fillRect t="-2667" b="-1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809859" y="1015561"/>
                <a:ext cx="20151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859" y="1015561"/>
                <a:ext cx="2015102" cy="461665"/>
              </a:xfrm>
              <a:prstGeom prst="rect">
                <a:avLst/>
              </a:prstGeom>
              <a:blipFill>
                <a:blip r:embed="rId7"/>
                <a:stretch>
                  <a:fillRect t="-2667" r="-17523" b="-1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>
            <a:stCxn id="28" idx="3"/>
            <a:endCxn id="29" idx="1"/>
          </p:cNvCxnSpPr>
          <p:nvPr/>
        </p:nvCxnSpPr>
        <p:spPr>
          <a:xfrm>
            <a:off x="5608704" y="1858865"/>
            <a:ext cx="2483098" cy="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29" idx="3"/>
            <a:endCxn id="30" idx="1"/>
          </p:cNvCxnSpPr>
          <p:nvPr/>
        </p:nvCxnSpPr>
        <p:spPr>
          <a:xfrm>
            <a:off x="8660287" y="1858865"/>
            <a:ext cx="2573084" cy="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8832133" y="629483"/>
                <a:ext cx="2229392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33" y="629483"/>
                <a:ext cx="2229392" cy="11380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975727" y="1932251"/>
                <a:ext cx="1963294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727" y="1932251"/>
                <a:ext cx="1963294" cy="1138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6047733" y="1973565"/>
                <a:ext cx="1605889" cy="857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733" y="1973565"/>
                <a:ext cx="1605889" cy="8578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385675" y="2023768"/>
                <a:ext cx="1376659" cy="801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75" y="2023768"/>
                <a:ext cx="1376659" cy="8011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3" name="文字方塊 672"/>
          <p:cNvSpPr txBox="1"/>
          <p:nvPr/>
        </p:nvSpPr>
        <p:spPr>
          <a:xfrm>
            <a:off x="2692006" y="220493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83421" y="4180585"/>
                <a:ext cx="6308778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1" y="4180585"/>
                <a:ext cx="6308778" cy="11380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矩形 679"/>
              <p:cNvSpPr/>
              <p:nvPr/>
            </p:nvSpPr>
            <p:spPr>
              <a:xfrm>
                <a:off x="7119922" y="4927783"/>
                <a:ext cx="4268861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0" name="矩形 6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22" y="4927783"/>
                <a:ext cx="4268861" cy="11380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矩形 680"/>
              <p:cNvSpPr/>
              <p:nvPr/>
            </p:nvSpPr>
            <p:spPr>
              <a:xfrm>
                <a:off x="7149941" y="3433996"/>
                <a:ext cx="4651915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1" name="矩形 6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941" y="3433996"/>
                <a:ext cx="4651915" cy="11380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右大括弧 52"/>
          <p:cNvSpPr/>
          <p:nvPr/>
        </p:nvSpPr>
        <p:spPr>
          <a:xfrm flipH="1">
            <a:off x="6685000" y="4116417"/>
            <a:ext cx="286452" cy="142199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6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6" name="Google Shape;676;p49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49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49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4931" y="776457"/>
                <a:ext cx="1100937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/>
                  <a:t>迴歸係數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TW" altLang="zh-TW" sz="2400" b="1" dirty="0"/>
                  <a:t>和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zh-TW" sz="2400" b="1" dirty="0" smtClean="0"/>
                  <a:t>的</a:t>
                </a:r>
                <a:r>
                  <a:rPr lang="zh-TW" altLang="en-US" sz="2400" b="1" dirty="0" smtClean="0"/>
                  <a:t>梯度下降</a:t>
                </a:r>
                <a:r>
                  <a:rPr lang="zh-TW" altLang="zh-TW" sz="2400" b="1" dirty="0" smtClean="0"/>
                  <a:t>修正</a:t>
                </a:r>
                <a:r>
                  <a:rPr lang="zh-TW" altLang="zh-TW" sz="2400" b="1" dirty="0"/>
                  <a:t>方程式</a:t>
                </a:r>
                <a:r>
                  <a:rPr lang="zh-TW" altLang="zh-TW" sz="2400" b="1" dirty="0" smtClean="0"/>
                  <a:t>為</a:t>
                </a:r>
                <a:r>
                  <a:rPr lang="zh-TW" altLang="en-US" sz="2400" b="1" dirty="0" smtClean="0"/>
                  <a:t>：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endParaRPr lang="en-US" altLang="zh-TW" sz="2400" b="1" i="1" dirty="0" smtClean="0"/>
              </a:p>
              <a:p>
                <a:r>
                  <a:rPr lang="en-US" altLang="zh-TW" sz="2400" b="1" i="1" dirty="0" smtClean="0"/>
                  <a:t/>
                </a:r>
                <a:br>
                  <a:rPr lang="en-US" altLang="zh-TW" sz="2400" b="1" i="1" dirty="0" smtClean="0"/>
                </a:br>
                <a:endParaRPr lang="zh-TW" altLang="zh-TW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776457"/>
                <a:ext cx="11009376" cy="1938992"/>
              </a:xfrm>
              <a:prstGeom prst="rect">
                <a:avLst/>
              </a:prstGeom>
              <a:blipFill>
                <a:blip r:embed="rId3"/>
                <a:stretch>
                  <a:fillRect l="-720" t="-22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57193" y="1437834"/>
                <a:ext cx="4941801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3" y="1437834"/>
                <a:ext cx="4941801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57346" y="3849045"/>
                <a:ext cx="5488362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46" y="3849045"/>
                <a:ext cx="5488362" cy="1138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17007" y="2811401"/>
                <a:ext cx="83421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1" dirty="0" smtClean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𝜼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zh-TW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、、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07" y="2811401"/>
                <a:ext cx="8342155" cy="461665"/>
              </a:xfrm>
              <a:prstGeom prst="rect">
                <a:avLst/>
              </a:prstGeom>
              <a:blipFill>
                <a:blip r:embed="rId6"/>
                <a:stretch>
                  <a:fillRect l="-1096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017215" y="5178954"/>
                <a:ext cx="94672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1" dirty="0" smtClean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𝜼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zh-TW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、、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𝑲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15" y="5178954"/>
                <a:ext cx="9467207" cy="461665"/>
              </a:xfrm>
              <a:prstGeom prst="rect">
                <a:avLst/>
              </a:prstGeom>
              <a:blipFill>
                <a:blip r:embed="rId7"/>
                <a:stretch>
                  <a:fillRect l="-1030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9" name="Google Shape;929;p6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0" name="Google Shape;930;p68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1" name="Google Shape;931;p68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2" name="Google Shape;932;p68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3" name="Google Shape;933;p68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68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04931" y="1002082"/>
                <a:ext cx="11982685" cy="3026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梯度下降更新迴歸係數以矩陣運算：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altLang="zh-TW" sz="2400" b="1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zh-TW" altLang="zh-TW" sz="2400" b="1" dirty="0"/>
                  <a:t>－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zh-TW" sz="2400" b="1" i="1">
                            <a:latin typeface="Cambria Math" panose="02040503050406030204" pitchFamily="18" charset="0"/>
                          </a:rPr>
                          <m:t>、、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zh-TW" sz="2400" b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TW" sz="24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b="1" dirty="0"/>
                  <a:t>    </a:t>
                </a:r>
                <a:r>
                  <a:rPr lang="zh-TW" altLang="zh-TW" sz="2400" b="1" dirty="0"/>
                  <a:t>－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1002082"/>
                <a:ext cx="11982685" cy="3026406"/>
              </a:xfrm>
              <a:prstGeom prst="rect">
                <a:avLst/>
              </a:prstGeom>
              <a:blipFill>
                <a:blip r:embed="rId3"/>
                <a:stretch>
                  <a:fillRect l="-661" t="-1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4931" y="4918505"/>
                <a:ext cx="9222396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en-US" altLang="zh-TW" sz="2400" b="1" dirty="0" smtClean="0"/>
                  <a:t>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 </a:t>
                </a:r>
                <a:r>
                  <a:rPr lang="en-US" altLang="zh-TW" sz="2400" b="1" dirty="0" smtClean="0"/>
                  <a:t>= 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X]</a:t>
                </a:r>
                <a:r>
                  <a:rPr lang="en-US" altLang="zh-TW" sz="2400" b="1" baseline="30000" dirty="0"/>
                  <a:t>T</a:t>
                </a:r>
                <a14:m>
                  <m:oMath xmlns:m="http://schemas.openxmlformats.org/officeDocument/2006/math">
                    <m:r>
                      <a:rPr lang="en-US" altLang="zh-TW" sz="2400" b="1" baseline="3000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  </m:t>
                    </m:r>
                  </m:oMath>
                </a14:m>
                <a:r>
                  <a:rPr lang="en-US" altLang="zh-TW" sz="2400" b="1" dirty="0" smtClean="0"/>
                  <a:t>(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Y</a:t>
                </a:r>
                <a:r>
                  <a:rPr lang="en-US" altLang="zh-TW" sz="2400" b="1" dirty="0" smtClean="0"/>
                  <a:t>]  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4918505"/>
                <a:ext cx="9222396" cy="471539"/>
              </a:xfrm>
              <a:prstGeom prst="rect">
                <a:avLst/>
              </a:prstGeom>
              <a:blipFill>
                <a:blip r:embed="rId4"/>
                <a:stretch>
                  <a:fillRect l="-859" t="-7792" r="-13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61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88" name="Google Shape;688;p5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9" name="Google Shape;689;p50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50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50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50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p50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95" name="Google Shape;695;p50"/>
          <p:cNvGraphicFramePr/>
          <p:nvPr>
            <p:extLst>
              <p:ext uri="{D42A27DB-BD31-4B8C-83A1-F6EECF244321}">
                <p14:modId xmlns:p14="http://schemas.microsoft.com/office/powerpoint/2010/main" val="2111008490"/>
              </p:ext>
            </p:extLst>
          </p:nvPr>
        </p:nvGraphicFramePr>
        <p:xfrm>
          <a:off x="128410" y="875415"/>
          <a:ext cx="11468100" cy="552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3" name="文件" r:id="rId4" imgW="11515658" imgH="5541827" progId="Word.Document.12">
                  <p:embed/>
                </p:oleObj>
              </mc:Choice>
              <mc:Fallback>
                <p:oleObj name="文件" r:id="rId4" imgW="11515658" imgH="5541827" progId="Word.Document.12">
                  <p:embed/>
                  <p:pic>
                    <p:nvPicPr>
                      <p:cNvPr id="695" name="Google Shape;695;p5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28410" y="875415"/>
                        <a:ext cx="11468100" cy="552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Google Shape;355;p23"/>
          <p:cNvSpPr/>
          <p:nvPr/>
        </p:nvSpPr>
        <p:spPr>
          <a:xfrm>
            <a:off x="3560064" y="121354"/>
            <a:ext cx="7822144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zh-TW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梯</a:t>
            </a:r>
            <a:r>
              <a:rPr lang="zh-TW" altLang="zh-TW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度下降法求簡單線性迴歸的係數</a:t>
            </a:r>
            <a:endParaRPr lang="zh-TW" altLang="en-US" sz="28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3" name="綵帶 (向上) 1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1-5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特徵縮放</a:t>
            </a:r>
            <a:endParaRPr lang="en-US" altLang="zh-TW" sz="6000" b="1" dirty="0" smtClean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Microsoft JhengHei"/>
            </a:endParaRPr>
          </a:p>
          <a:p>
            <a:pPr algn="ctr"/>
            <a:r>
              <a:rPr lang="en-US" altLang="zh-TW" sz="6000" b="1" dirty="0">
                <a:solidFill>
                  <a:srgbClr val="2D4358"/>
                </a:solidFill>
                <a:latin typeface="Microsoft JhengHei"/>
                <a:ea typeface="Microsoft JhengHei"/>
                <a:cs typeface="Lato"/>
              </a:rPr>
              <a:t>feature scaling</a:t>
            </a: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6189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1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1" name="Google Shape;701;p51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3" name="Google Shape;703;p51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4" name="Google Shape;704;p51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51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p51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綵帶 (向上) 11"/>
          <p:cNvSpPr/>
          <p:nvPr/>
        </p:nvSpPr>
        <p:spPr>
          <a:xfrm>
            <a:off x="104931" y="122835"/>
            <a:ext cx="6665758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184132" y="137148"/>
            <a:ext cx="4502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特徵縮放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(feature scaling)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04931" y="867525"/>
                <a:ext cx="11619431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0" indent="-457200">
                  <a:buFont typeface="Wingdings" panose="05000000000000000000" pitchFamily="2" charset="2"/>
                  <a:buChar char="n"/>
                </a:pPr>
                <a:r>
                  <a:rPr lang="zh-TW" altLang="zh-TW" sz="2400" b="1" dirty="0"/>
                  <a:t>觀察梯度下降法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TW" altLang="zh-TW" sz="2400" b="1" dirty="0"/>
                  <a:t>和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zh-TW" sz="2400" b="1" dirty="0"/>
                  <a:t>的修正方程式為</a:t>
                </a:r>
                <a:endParaRPr lang="zh-TW" altLang="zh-TW" sz="2400" dirty="0"/>
              </a:p>
              <a:p>
                <a:endParaRPr lang="zh-TW" altLang="zh-TW" sz="2400" dirty="0"/>
              </a:p>
              <a:p>
                <a:endParaRPr lang="en-US" altLang="zh-TW" sz="2400" dirty="0" smtClean="0"/>
              </a:p>
              <a:p>
                <a:endParaRPr lang="zh-TW" altLang="zh-TW" sz="2400" dirty="0"/>
              </a:p>
              <a:p>
                <a:pPr marL="457200" indent="-457200">
                  <a:buFont typeface="Wingdings" panose="05000000000000000000" pitchFamily="2" charset="2"/>
                  <a:buChar char="n"/>
                </a:pPr>
                <a:endParaRPr lang="en-US" altLang="zh-TW" sz="2400" b="1" dirty="0" smtClean="0"/>
              </a:p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若</a:t>
                </a:r>
                <a:r>
                  <a:rPr lang="zh-TW" altLang="en-US" sz="2400" b="1" dirty="0" smtClean="0"/>
                  <a:t>特徵值</a:t>
                </a:r>
                <a:r>
                  <a:rPr lang="en-US" altLang="zh-TW" sz="2400" b="1" dirty="0" smtClean="0"/>
                  <a:t>(</a:t>
                </a:r>
                <a:r>
                  <a:rPr lang="zh-TW" altLang="zh-TW" sz="2400" b="1" dirty="0" smtClean="0"/>
                  <a:t>自變數</a:t>
                </a:r>
                <a:r>
                  <a:rPr lang="en-US" altLang="zh-TW" sz="2400" b="1" dirty="0" smtClean="0"/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TW" altLang="zh-TW" sz="2400" b="1" dirty="0"/>
                  <a:t>遠大於</a:t>
                </a:r>
                <a:r>
                  <a:rPr lang="en-US" altLang="zh-TW" sz="2400" b="1" dirty="0"/>
                  <a:t>1</a:t>
                </a:r>
                <a:r>
                  <a:rPr lang="zh-TW" altLang="zh-TW" sz="2400" b="1" dirty="0"/>
                  <a:t>或遠小於</a:t>
                </a:r>
                <a:r>
                  <a:rPr lang="en-US" altLang="zh-TW" sz="2400" b="1" dirty="0"/>
                  <a:t>1</a:t>
                </a:r>
                <a:r>
                  <a:rPr lang="zh-TW" altLang="zh-TW" sz="2400" b="1" dirty="0"/>
                  <a:t>，會造成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TW" altLang="zh-TW" sz="2400" b="1" dirty="0"/>
                  <a:t>和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TW" altLang="zh-TW" sz="2400" b="1" dirty="0"/>
                  <a:t>在梯度下降時修正幅度相差很大。</a:t>
                </a:r>
                <a:endParaRPr lang="zh-TW" altLang="zh-TW" sz="2400" dirty="0"/>
              </a:p>
              <a:p>
                <a:r>
                  <a:rPr lang="x-none" altLang="zh-TW" sz="2400" dirty="0"/>
                  <a:t> </a:t>
                </a:r>
                <a:endParaRPr lang="zh-TW" altLang="zh-TW" sz="2400" dirty="0"/>
              </a:p>
              <a:p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867525"/>
                <a:ext cx="11619431" cy="3477875"/>
              </a:xfrm>
              <a:prstGeom prst="rect">
                <a:avLst/>
              </a:prstGeom>
              <a:blipFill>
                <a:blip r:embed="rId3"/>
                <a:stretch>
                  <a:fillRect l="-682" t="-12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74431" y="1324894"/>
                <a:ext cx="3375668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31" y="1324894"/>
                <a:ext cx="3375668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786855" y="1324893"/>
                <a:ext cx="3813223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855" y="1324893"/>
                <a:ext cx="3813223" cy="1138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2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14" name="Google Shape;714;p52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5" name="Google Shape;715;p52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52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52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8" name="Google Shape;718;p52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52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2" name="Google Shape;72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3796" y="2042269"/>
            <a:ext cx="8306836" cy="3673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群組 1"/>
          <p:cNvGrpSpPr/>
          <p:nvPr/>
        </p:nvGrpSpPr>
        <p:grpSpPr>
          <a:xfrm>
            <a:off x="104931" y="122835"/>
            <a:ext cx="6665758" cy="560398"/>
            <a:chOff x="104931" y="122835"/>
            <a:chExt cx="6665758" cy="560398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835"/>
              <a:ext cx="6665758" cy="560398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84132" y="137148"/>
              <a:ext cx="4502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特徵縮放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(feature scaling)</a:t>
              </a: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80621" y="957010"/>
            <a:ext cx="115731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b="1" dirty="0"/>
              <a:t>若某一個自變數範圍很大、另一個很小，當我們在做梯度下降時，整個等高線圖會呈現橢圓的形狀，因此收斂時沒辦法直接朝圓心</a:t>
            </a:r>
            <a:r>
              <a:rPr lang="en-US" altLang="zh-TW" sz="2400" b="1" dirty="0"/>
              <a:t>(</a:t>
            </a:r>
            <a:r>
              <a:rPr lang="zh-TW" altLang="zh-TW" sz="2400" b="1" dirty="0"/>
              <a:t>最低點</a:t>
            </a:r>
            <a:r>
              <a:rPr lang="en-US" altLang="zh-TW" sz="2400" b="1" dirty="0"/>
              <a:t>)</a:t>
            </a:r>
            <a:r>
              <a:rPr lang="zh-TW" altLang="zh-TW" sz="2400" b="1" dirty="0"/>
              <a:t>前進。</a:t>
            </a:r>
            <a:endParaRPr lang="zh-TW" altLang="zh-TW" sz="2400" dirty="0"/>
          </a:p>
          <a:p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3" name="Google Shape;323;p19"/>
          <p:cNvCxnSpPr/>
          <p:nvPr/>
        </p:nvCxnSpPr>
        <p:spPr>
          <a:xfrm>
            <a:off x="14991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" name="群組 8"/>
          <p:cNvGrpSpPr/>
          <p:nvPr/>
        </p:nvGrpSpPr>
        <p:grpSpPr>
          <a:xfrm>
            <a:off x="104930" y="114473"/>
            <a:ext cx="5021705" cy="538037"/>
            <a:chOff x="104930" y="98929"/>
            <a:chExt cx="5021705" cy="682730"/>
          </a:xfrm>
        </p:grpSpPr>
        <p:sp>
          <p:nvSpPr>
            <p:cNvPr id="10" name="綵帶 (向上) 9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98929"/>
              <a:ext cx="364260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斜率和變化率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04930" y="839449"/>
                <a:ext cx="11167673" cy="4414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2" indent="-342900">
                  <a:buFont typeface="Wingdings" panose="05000000000000000000" pitchFamily="2" charset="2"/>
                  <a:buChar char="n"/>
                </a:pP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2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平均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變化率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  <m:r>
                      <a:rPr lang="en-US" altLang="zh-TW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函數圖中通過兩點的割線</a:t>
                </a: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斜率</a:t>
                </a: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2" indent="-342900">
                  <a:buFont typeface="Wingdings" panose="05000000000000000000" pitchFamily="2" charset="2"/>
                  <a:buChar char="n"/>
                </a:pPr>
                <a:endPara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2" indent="-342900">
                  <a:buFont typeface="Wingdings" panose="05000000000000000000" pitchFamily="2" charset="2"/>
                  <a:buChar char="n"/>
                </a:pPr>
                <a:endParaRPr lang="zh-TW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2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極限變化率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TW" altLang="zh-TW" sz="32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altLang="zh-TW" sz="3200" b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TW" sz="3200" b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TW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zh-TW" altLang="zh-TW" sz="3200" b="1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𝐥𝐢𝐦</m:t>
                        </m:r>
                      </m:e>
                      <m:lim>
                        <m:r>
                          <a:rPr lang="en-US" altLang="zh-TW" sz="3200" b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TW" sz="3200" b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lim>
                    </m:limLow>
                    <m:f>
                      <m:fPr>
                        <m:ctrlPr>
                          <a:rPr lang="zh-TW" altLang="zh-TW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函數圖中通過某點的切線斜率</a:t>
                </a:r>
                <a:endParaRPr lang="zh-TW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0" y="839449"/>
                <a:ext cx="11167673" cy="4414542"/>
              </a:xfrm>
              <a:prstGeom prst="rect">
                <a:avLst/>
              </a:prstGeom>
              <a:blipFill>
                <a:blip r:embed="rId3"/>
                <a:stretch>
                  <a:fillRect l="-7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/>
          <p:cNvCxnSpPr/>
          <p:nvPr/>
        </p:nvCxnSpPr>
        <p:spPr>
          <a:xfrm flipV="1">
            <a:off x="7015394" y="5668824"/>
            <a:ext cx="4572003" cy="28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557521" y="524987"/>
                <a:ext cx="4539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21" y="524987"/>
                <a:ext cx="453970" cy="46166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1484605" y="5386731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605" y="5386731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/>
          <p:cNvCxnSpPr/>
          <p:nvPr/>
        </p:nvCxnSpPr>
        <p:spPr>
          <a:xfrm>
            <a:off x="8214609" y="302381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7000407" y="749508"/>
            <a:ext cx="3522688" cy="4527030"/>
          </a:xfrm>
          <a:custGeom>
            <a:avLst/>
            <a:gdLst>
              <a:gd name="connsiteX0" fmla="*/ 0 w 3522688"/>
              <a:gd name="connsiteY0" fmla="*/ 4527030 h 4527030"/>
              <a:gd name="connsiteX1" fmla="*/ 2293495 w 3522688"/>
              <a:gd name="connsiteY1" fmla="*/ 3612630 h 4527030"/>
              <a:gd name="connsiteX2" fmla="*/ 3522688 w 3522688"/>
              <a:gd name="connsiteY2" fmla="*/ 0 h 4527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688" h="4527030">
                <a:moveTo>
                  <a:pt x="0" y="4527030"/>
                </a:moveTo>
                <a:cubicBezTo>
                  <a:pt x="853190" y="4447082"/>
                  <a:pt x="1706380" y="4367135"/>
                  <a:pt x="2293495" y="3612630"/>
                </a:cubicBezTo>
                <a:cubicBezTo>
                  <a:pt x="2880610" y="2858125"/>
                  <a:pt x="3201649" y="1429062"/>
                  <a:pt x="3522688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7011491" y="641876"/>
            <a:ext cx="0" cy="5056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7011491" y="4784095"/>
            <a:ext cx="1892666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7011491" y="1980934"/>
            <a:ext cx="3241781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0238282" y="1978702"/>
            <a:ext cx="0" cy="363886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8851695" y="4784095"/>
            <a:ext cx="0" cy="913679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9968988" y="5652366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988" y="5652366"/>
                <a:ext cx="594971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8632381" y="5652366"/>
                <a:ext cx="594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381" y="5652366"/>
                <a:ext cx="594971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410107" y="4494211"/>
                <a:ext cx="6013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07" y="4494211"/>
                <a:ext cx="601383" cy="461665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383130" y="1747869"/>
                <a:ext cx="6013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30" y="1747869"/>
                <a:ext cx="601383" cy="461665"/>
              </a:xfrm>
              <a:prstGeom prst="rect">
                <a:avLst/>
              </a:prstGeom>
              <a:blipFill>
                <a:blip r:embed="rId9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接點 37"/>
          <p:cNvCxnSpPr/>
          <p:nvPr/>
        </p:nvCxnSpPr>
        <p:spPr>
          <a:xfrm flipV="1">
            <a:off x="8851695" y="524987"/>
            <a:ext cx="2091125" cy="4259108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0903461" y="503154"/>
                <a:ext cx="885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0" i="1">
                          <a:latin typeface="Cambria Math" panose="02040503050406030204" pitchFamily="18" charset="0"/>
                        </a:rPr>
                        <m:t>割線</m:t>
                      </m:r>
                    </m:oMath>
                  </m:oMathPara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461" y="503154"/>
                <a:ext cx="885178" cy="461665"/>
              </a:xfrm>
              <a:prstGeom prst="rect">
                <a:avLst/>
              </a:prstGeom>
              <a:blipFill>
                <a:blip r:embed="rId10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V="1">
            <a:off x="8825460" y="3255845"/>
            <a:ext cx="2151089" cy="15573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 flipH="1">
            <a:off x="11257613" y="804646"/>
            <a:ext cx="14990" cy="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10810355" y="3336467"/>
                <a:ext cx="8851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i="1" smtClean="0">
                          <a:latin typeface="Cambria Math" panose="02040503050406030204" pitchFamily="18" charset="0"/>
                        </a:rPr>
                        <m:t>切</m:t>
                      </m:r>
                      <m:r>
                        <a:rPr lang="zh-TW" altLang="en-US" sz="2400" b="1" i="1">
                          <a:latin typeface="Cambria Math" panose="02040503050406030204" pitchFamily="18" charset="0"/>
                        </a:rPr>
                        <m:t>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355" y="3336467"/>
                <a:ext cx="885179" cy="461665"/>
              </a:xfrm>
              <a:prstGeom prst="rect">
                <a:avLst/>
              </a:prstGeom>
              <a:blipFill>
                <a:blip r:embed="rId11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28" name="Google Shape;728;p5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9" name="Google Shape;729;p5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53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1" name="Google Shape;731;p53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53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6" name="Google Shape;736;p53"/>
          <p:cNvPicPr preferRelativeResize="0"/>
          <p:nvPr/>
        </p:nvPicPr>
        <p:blipFill rotWithShape="1">
          <a:blip r:embed="rId3">
            <a:alphaModFix/>
          </a:blip>
          <a:srcRect r="41399"/>
          <a:stretch/>
        </p:blipFill>
        <p:spPr>
          <a:xfrm>
            <a:off x="7040058" y="1159772"/>
            <a:ext cx="4867896" cy="3673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群組 11"/>
          <p:cNvGrpSpPr/>
          <p:nvPr/>
        </p:nvGrpSpPr>
        <p:grpSpPr>
          <a:xfrm>
            <a:off x="104931" y="122835"/>
            <a:ext cx="6665758" cy="560398"/>
            <a:chOff x="104931" y="122835"/>
            <a:chExt cx="6665758" cy="560398"/>
          </a:xfrm>
        </p:grpSpPr>
        <p:sp>
          <p:nvSpPr>
            <p:cNvPr id="13" name="綵帶 (向上) 12"/>
            <p:cNvSpPr/>
            <p:nvPr/>
          </p:nvSpPr>
          <p:spPr>
            <a:xfrm>
              <a:off x="104931" y="122835"/>
              <a:ext cx="6665758" cy="560398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184132" y="137148"/>
              <a:ext cx="4502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特徵縮放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(feature scaling)</a:t>
              </a: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421979" y="1491782"/>
            <a:ext cx="624845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特徵縮放是將特徵資料按比例縮放，讓資料落在某一特定的區間</a:t>
            </a:r>
            <a:r>
              <a:rPr lang="zh-TW" altLang="zh-TW" sz="2400" b="1" dirty="0" smtClean="0"/>
              <a:t>。</a:t>
            </a:r>
            <a:endParaRPr lang="en-US" altLang="zh-TW" sz="2400" b="1" dirty="0" smtClean="0"/>
          </a:p>
          <a:p>
            <a:pPr marL="457200" lvl="0" indent="-457200">
              <a:buFont typeface="Wingdings" panose="05000000000000000000" pitchFamily="2" charset="2"/>
              <a:buChar char="n"/>
            </a:pPr>
            <a:endParaRPr lang="zh-TW" altLang="zh-TW" sz="2400" b="1" dirty="0"/>
          </a:p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用途：去除數據的單位限制，將其轉化為純數值，便於不同單位或量級的特徵能夠進行比較和加權</a:t>
            </a:r>
            <a:r>
              <a:rPr lang="zh-TW" altLang="zh-TW" sz="2400" b="1" dirty="0" smtClean="0"/>
              <a:t>。</a:t>
            </a:r>
            <a:endParaRPr lang="en-US" altLang="zh-TW" sz="2400" b="1" dirty="0" smtClean="0"/>
          </a:p>
          <a:p>
            <a:pPr marL="457200" lvl="0" indent="-457200">
              <a:buFont typeface="Wingdings" panose="05000000000000000000" pitchFamily="2" charset="2"/>
              <a:buChar char="n"/>
            </a:pPr>
            <a:endParaRPr lang="zh-TW" altLang="zh-TW" sz="2400" b="1" dirty="0"/>
          </a:p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優點：優化梯度下降法、提高精密度。</a:t>
            </a:r>
          </a:p>
          <a:p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4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2" name="Google Shape;742;p54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4" name="Google Shape;744;p54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54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54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835"/>
            <a:chExt cx="6665758" cy="560398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835"/>
              <a:ext cx="6665758" cy="560398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84132" y="137148"/>
              <a:ext cx="4502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特徵縮放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(feature scaling)</a:t>
              </a: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59660" y="873292"/>
            <a:ext cx="6991016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特徵縮放的</a:t>
            </a:r>
            <a:r>
              <a:rPr lang="zh-TW" altLang="zh-TW" sz="2400" b="1" dirty="0" smtClean="0"/>
              <a:t>方法</a:t>
            </a:r>
            <a:r>
              <a:rPr lang="zh-TW" altLang="en-US" sz="2400" b="1" dirty="0" smtClean="0"/>
              <a:t>一</a:t>
            </a:r>
            <a:r>
              <a:rPr lang="zh-TW" altLang="zh-TW" sz="2400" b="1" dirty="0" smtClean="0"/>
              <a:t>：</a:t>
            </a:r>
            <a:endParaRPr lang="zh-TW" altLang="zh-TW" sz="2400" b="1" dirty="0"/>
          </a:p>
          <a:p>
            <a:pPr lvl="1"/>
            <a:r>
              <a:rPr lang="zh-TW" altLang="zh-TW" sz="2400" b="1" dirty="0"/>
              <a:t>歸一化</a:t>
            </a:r>
            <a:r>
              <a:rPr lang="zh-TW" altLang="zh-TW" sz="2400" b="1" dirty="0" smtClean="0"/>
              <a:t>：將</a:t>
            </a:r>
            <a:r>
              <a:rPr lang="zh-TW" altLang="en-US" sz="2400" b="1" dirty="0" smtClean="0"/>
              <a:t>原</a:t>
            </a:r>
            <a:r>
              <a:rPr lang="zh-TW" altLang="zh-TW" sz="2400" b="1" dirty="0" smtClean="0"/>
              <a:t>特徵</a:t>
            </a:r>
            <a:r>
              <a:rPr lang="zh-TW" altLang="zh-TW" sz="2400" b="1" dirty="0"/>
              <a:t>數據按比例縮放到</a:t>
            </a:r>
            <a:r>
              <a:rPr lang="en-US" altLang="zh-TW" sz="2400" b="1" dirty="0"/>
              <a:t>0</a:t>
            </a:r>
            <a:r>
              <a:rPr lang="zh-TW" altLang="zh-TW" sz="2400" b="1" dirty="0"/>
              <a:t>到</a:t>
            </a:r>
            <a:r>
              <a:rPr lang="en-US" altLang="zh-TW" sz="2400" b="1" dirty="0"/>
              <a:t>1</a:t>
            </a:r>
            <a:r>
              <a:rPr lang="zh-TW" altLang="zh-TW" sz="2400" b="1" dirty="0"/>
              <a:t>的區間。</a:t>
            </a:r>
          </a:p>
          <a:p>
            <a:endParaRPr lang="en-US" altLang="zh-TW" sz="2800" b="1" dirty="0" smtClean="0"/>
          </a:p>
          <a:p>
            <a:endParaRPr lang="en-US" altLang="zh-TW" sz="2800" b="1" dirty="0"/>
          </a:p>
          <a:p>
            <a:endParaRPr lang="zh-TW" altLang="zh-TW" sz="2800" b="1" dirty="0"/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587536" y="2724552"/>
            <a:ext cx="10385843" cy="144000"/>
            <a:chOff x="574431" y="3370970"/>
            <a:chExt cx="10385843" cy="144000"/>
          </a:xfrm>
        </p:grpSpPr>
        <p:cxnSp>
          <p:nvCxnSpPr>
            <p:cNvPr id="5" name="直線單箭頭接點 4"/>
            <p:cNvCxnSpPr/>
            <p:nvPr/>
          </p:nvCxnSpPr>
          <p:spPr>
            <a:xfrm>
              <a:off x="574431" y="3442970"/>
              <a:ext cx="10385843" cy="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橢圓 5"/>
            <p:cNvSpPr/>
            <p:nvPr/>
          </p:nvSpPr>
          <p:spPr>
            <a:xfrm>
              <a:off x="992987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118724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1800053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54247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356137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868725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757836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654796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573354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470776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417391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07529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517546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546891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06875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700845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8076271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495018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442823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395930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375809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628333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589179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460050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554211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/>
            <p:nvPr/>
          </p:nvSpPr>
          <p:spPr>
            <a:xfrm>
              <a:off x="5271070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1737263" y="220758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最小值</a:t>
            </a:r>
            <a:endParaRPr lang="zh-TW" altLang="en-US" sz="2400" b="1" dirty="0"/>
          </a:p>
        </p:txBody>
      </p:sp>
      <p:sp>
        <p:nvSpPr>
          <p:cNvPr id="44" name="矩形 43"/>
          <p:cNvSpPr/>
          <p:nvPr/>
        </p:nvSpPr>
        <p:spPr>
          <a:xfrm>
            <a:off x="10416392" y="219616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最大值</a:t>
            </a:r>
            <a:endParaRPr lang="zh-TW" altLang="en-US" sz="2400" b="1" dirty="0"/>
          </a:p>
        </p:txBody>
      </p:sp>
      <p:grpSp>
        <p:nvGrpSpPr>
          <p:cNvPr id="45" name="群組 44"/>
          <p:cNvGrpSpPr/>
          <p:nvPr/>
        </p:nvGrpSpPr>
        <p:grpSpPr>
          <a:xfrm>
            <a:off x="1587536" y="3583943"/>
            <a:ext cx="10385843" cy="144000"/>
            <a:chOff x="574431" y="3370970"/>
            <a:chExt cx="10385843" cy="144000"/>
          </a:xfrm>
        </p:grpSpPr>
        <p:cxnSp>
          <p:nvCxnSpPr>
            <p:cNvPr id="46" name="直線單箭頭接點 45"/>
            <p:cNvCxnSpPr/>
            <p:nvPr/>
          </p:nvCxnSpPr>
          <p:spPr>
            <a:xfrm>
              <a:off x="574431" y="3442970"/>
              <a:ext cx="10385843" cy="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>
              <a:off x="992987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118724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1800053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254247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356137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868725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757836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654796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573354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470776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417391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307529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/>
            <p:cNvSpPr/>
            <p:nvPr/>
          </p:nvSpPr>
          <p:spPr>
            <a:xfrm>
              <a:off x="517546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546891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606875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700845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8076271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495018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442823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395930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>
              <a:off x="375809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628333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589179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460050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554211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5271070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2079826" y="3808356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0</a:t>
            </a:r>
            <a:endParaRPr lang="zh-TW" altLang="en-US" sz="2800" dirty="0"/>
          </a:p>
        </p:txBody>
      </p:sp>
      <p:sp>
        <p:nvSpPr>
          <p:cNvPr id="74" name="矩形 73"/>
          <p:cNvSpPr/>
          <p:nvPr/>
        </p:nvSpPr>
        <p:spPr>
          <a:xfrm>
            <a:off x="10822462" y="3758677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1</a:t>
            </a:r>
            <a:endParaRPr lang="zh-TW" altLang="en-US" sz="2800" dirty="0"/>
          </a:p>
        </p:txBody>
      </p:sp>
      <p:sp>
        <p:nvSpPr>
          <p:cNvPr id="75" name="矩形 74"/>
          <p:cNvSpPr/>
          <p:nvPr/>
        </p:nvSpPr>
        <p:spPr>
          <a:xfrm>
            <a:off x="104931" y="2550635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原數據</a:t>
            </a:r>
            <a:r>
              <a:rPr lang="en-US" altLang="zh-TW" sz="2400" b="1" dirty="0" smtClean="0"/>
              <a:t>x</a:t>
            </a:r>
            <a:endParaRPr lang="zh-TW" altLang="en-US" sz="2400" b="1" dirty="0"/>
          </a:p>
        </p:txBody>
      </p:sp>
      <p:sp>
        <p:nvSpPr>
          <p:cNvPr id="76" name="矩形 75"/>
          <p:cNvSpPr/>
          <p:nvPr/>
        </p:nvSpPr>
        <p:spPr>
          <a:xfrm>
            <a:off x="180329" y="3238969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歸一</a:t>
            </a:r>
            <a:r>
              <a:rPr lang="zh-TW" altLang="en-US" sz="2400" b="1" dirty="0" smtClean="0"/>
              <a:t>化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zh-TW" altLang="en-US" sz="2400" b="1" dirty="0" smtClean="0"/>
              <a:t>數據</a:t>
            </a:r>
            <a:r>
              <a:rPr lang="en-US" altLang="zh-TW" sz="2400" b="1" dirty="0" smtClean="0"/>
              <a:t>x’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830892" y="4684718"/>
                <a:ext cx="6373861" cy="788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zh-TW" sz="2400" b="1" dirty="0"/>
                  <a:t>縮放後的數據</a:t>
                </a:r>
                <a:r>
                  <a:rPr lang="en-US" altLang="zh-TW" sz="2400" b="1" dirty="0"/>
                  <a:t>X’=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zh-TW" sz="2400" b="1">
                            <a:latin typeface="Cambria Math" panose="02040503050406030204" pitchFamily="18" charset="0"/>
                          </a:rPr>
                          <m:t>原數據</m:t>
                        </m:r>
                        <m:r>
                          <m:rPr>
                            <m:nor/>
                          </m:rPr>
                          <a:rPr lang="en-US" altLang="zh-TW" sz="2400" b="1"/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="1" i="1"/>
                          <m:t>−</m:t>
                        </m:r>
                        <m:r>
                          <a:rPr lang="zh-TW" altLang="zh-TW" sz="2400" b="1">
                            <a:latin typeface="Cambria Math" panose="02040503050406030204" pitchFamily="18" charset="0"/>
                          </a:rPr>
                          <m:t>原數據最小值</m:t>
                        </m:r>
                      </m:num>
                      <m:den>
                        <m:r>
                          <a:rPr lang="zh-TW" altLang="zh-TW" sz="2400" b="1">
                            <a:latin typeface="Cambria Math" panose="02040503050406030204" pitchFamily="18" charset="0"/>
                          </a:rPr>
                          <m:t>原數據最大值</m:t>
                        </m:r>
                        <m:r>
                          <m:rPr>
                            <m:nor/>
                          </m:rPr>
                          <a:rPr lang="en-US" altLang="zh-TW" sz="2400" b="1" i="1"/>
                          <m:t>−</m:t>
                        </m:r>
                        <m:r>
                          <a:rPr lang="zh-TW" altLang="zh-TW" sz="2400" b="1">
                            <a:latin typeface="Cambria Math" panose="02040503050406030204" pitchFamily="18" charset="0"/>
                          </a:rPr>
                          <m:t>原數據最小值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892" y="4684718"/>
                <a:ext cx="6373861" cy="788101"/>
              </a:xfrm>
              <a:prstGeom prst="rect">
                <a:avLst/>
              </a:prstGeom>
              <a:blipFill>
                <a:blip r:embed="rId3"/>
                <a:stretch>
                  <a:fillRect l="-1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接點 77"/>
          <p:cNvCxnSpPr/>
          <p:nvPr/>
        </p:nvCxnSpPr>
        <p:spPr>
          <a:xfrm>
            <a:off x="2272029" y="2737278"/>
            <a:ext cx="0" cy="100394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11024884" y="2754736"/>
            <a:ext cx="0" cy="100394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4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2" name="Google Shape;742;p54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4" name="Google Shape;744;p54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54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54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835"/>
            <a:chExt cx="6665758" cy="560398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835"/>
              <a:ext cx="6665758" cy="560398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84132" y="137148"/>
              <a:ext cx="4502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特徵縮放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(feature scaling)</a:t>
              </a: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59660" y="873292"/>
            <a:ext cx="835837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特徵縮放的</a:t>
            </a:r>
            <a:r>
              <a:rPr lang="zh-TW" altLang="zh-TW" sz="2400" b="1" dirty="0" smtClean="0"/>
              <a:t>方法</a:t>
            </a:r>
            <a:r>
              <a:rPr lang="zh-TW" altLang="en-US" sz="2400" b="1" dirty="0" smtClean="0"/>
              <a:t>二</a:t>
            </a:r>
            <a:r>
              <a:rPr lang="zh-TW" altLang="zh-TW" sz="2400" b="1" dirty="0" smtClean="0"/>
              <a:t>：</a:t>
            </a:r>
            <a:endParaRPr lang="zh-TW" altLang="zh-TW" sz="2400" b="1" dirty="0"/>
          </a:p>
          <a:p>
            <a:pPr lvl="1"/>
            <a:r>
              <a:rPr lang="zh-TW" altLang="zh-TW" sz="2400" b="1" dirty="0"/>
              <a:t>標準化：會將所有特徵數據縮放成平均為</a:t>
            </a:r>
            <a:r>
              <a:rPr lang="en-US" altLang="zh-TW" sz="2400" b="1" dirty="0"/>
              <a:t>0</a:t>
            </a:r>
            <a:r>
              <a:rPr lang="zh-TW" altLang="zh-TW" sz="2400" b="1" dirty="0"/>
              <a:t>、標準差為單位。</a:t>
            </a:r>
          </a:p>
          <a:p>
            <a:endParaRPr lang="en-US" altLang="zh-TW" sz="2800" b="1" dirty="0" smtClean="0"/>
          </a:p>
          <a:p>
            <a:endParaRPr lang="en-US" altLang="zh-TW" sz="2800" b="1" dirty="0"/>
          </a:p>
          <a:p>
            <a:endParaRPr lang="zh-TW" altLang="zh-TW" sz="2800" b="1" dirty="0"/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587536" y="2724552"/>
            <a:ext cx="10385843" cy="144000"/>
            <a:chOff x="574431" y="3370970"/>
            <a:chExt cx="10385843" cy="144000"/>
          </a:xfrm>
        </p:grpSpPr>
        <p:cxnSp>
          <p:nvCxnSpPr>
            <p:cNvPr id="5" name="直線單箭頭接點 4"/>
            <p:cNvCxnSpPr/>
            <p:nvPr/>
          </p:nvCxnSpPr>
          <p:spPr>
            <a:xfrm>
              <a:off x="574431" y="3442970"/>
              <a:ext cx="10385843" cy="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橢圓 5"/>
            <p:cNvSpPr/>
            <p:nvPr/>
          </p:nvSpPr>
          <p:spPr>
            <a:xfrm>
              <a:off x="992987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118724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1800053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54247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356137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868725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757836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654796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573354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470776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417391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07529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517546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546891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06875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700845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8076271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495018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442823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395930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375809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628333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589179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460050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554211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/>
            <p:nvPr/>
          </p:nvSpPr>
          <p:spPr>
            <a:xfrm>
              <a:off x="5271070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5465058" y="218314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平均值</a:t>
            </a:r>
            <a:endParaRPr lang="zh-TW" altLang="en-US" sz="2400" b="1" dirty="0"/>
          </a:p>
        </p:txBody>
      </p:sp>
      <p:grpSp>
        <p:nvGrpSpPr>
          <p:cNvPr id="45" name="群組 44"/>
          <p:cNvGrpSpPr/>
          <p:nvPr/>
        </p:nvGrpSpPr>
        <p:grpSpPr>
          <a:xfrm>
            <a:off x="1587536" y="3740359"/>
            <a:ext cx="10385843" cy="144000"/>
            <a:chOff x="574431" y="3370970"/>
            <a:chExt cx="10385843" cy="144000"/>
          </a:xfrm>
        </p:grpSpPr>
        <p:cxnSp>
          <p:nvCxnSpPr>
            <p:cNvPr id="46" name="直線單箭頭接點 45"/>
            <p:cNvCxnSpPr/>
            <p:nvPr/>
          </p:nvCxnSpPr>
          <p:spPr>
            <a:xfrm>
              <a:off x="574431" y="3442970"/>
              <a:ext cx="10385843" cy="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>
              <a:off x="992987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118724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1800053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254247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356137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868725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757836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654796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573354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470776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417391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307529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/>
            <p:cNvSpPr/>
            <p:nvPr/>
          </p:nvSpPr>
          <p:spPr>
            <a:xfrm>
              <a:off x="5175465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546891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606875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700845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8076271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橢圓 63"/>
            <p:cNvSpPr/>
            <p:nvPr/>
          </p:nvSpPr>
          <p:spPr>
            <a:xfrm>
              <a:off x="495018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橢圓 64"/>
            <p:cNvSpPr/>
            <p:nvPr/>
          </p:nvSpPr>
          <p:spPr>
            <a:xfrm>
              <a:off x="4428236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橢圓 65"/>
            <p:cNvSpPr/>
            <p:nvPr/>
          </p:nvSpPr>
          <p:spPr>
            <a:xfrm>
              <a:off x="395930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橢圓 66"/>
            <p:cNvSpPr/>
            <p:nvPr/>
          </p:nvSpPr>
          <p:spPr>
            <a:xfrm>
              <a:off x="3758099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/>
            <p:cNvSpPr/>
            <p:nvPr/>
          </p:nvSpPr>
          <p:spPr>
            <a:xfrm>
              <a:off x="6283338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5891792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460050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5542117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5271070" y="33709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3" name="矩形 72"/>
          <p:cNvSpPr/>
          <p:nvPr/>
        </p:nvSpPr>
        <p:spPr>
          <a:xfrm>
            <a:off x="5842765" y="396458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0</a:t>
            </a:r>
            <a:endParaRPr lang="zh-TW" altLang="en-US" sz="2800" dirty="0"/>
          </a:p>
        </p:txBody>
      </p:sp>
      <p:sp>
        <p:nvSpPr>
          <p:cNvPr id="75" name="矩形 74"/>
          <p:cNvSpPr/>
          <p:nvPr/>
        </p:nvSpPr>
        <p:spPr>
          <a:xfrm>
            <a:off x="104931" y="2550635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原數據</a:t>
            </a:r>
            <a:r>
              <a:rPr lang="en-US" altLang="zh-TW" sz="2400" b="1" dirty="0" smtClean="0"/>
              <a:t>x</a:t>
            </a:r>
            <a:endParaRPr lang="zh-TW" altLang="en-US" sz="2400" b="1" dirty="0"/>
          </a:p>
        </p:txBody>
      </p:sp>
      <p:sp>
        <p:nvSpPr>
          <p:cNvPr id="76" name="矩形 75"/>
          <p:cNvSpPr/>
          <p:nvPr/>
        </p:nvSpPr>
        <p:spPr>
          <a:xfrm>
            <a:off x="179295" y="3321280"/>
            <a:ext cx="11079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b="1" dirty="0"/>
              <a:t>標準化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zh-TW" altLang="en-US" sz="2400" b="1" dirty="0" smtClean="0"/>
              <a:t>數據</a:t>
            </a:r>
            <a:r>
              <a:rPr lang="en-US" altLang="zh-TW" sz="2400" b="1" dirty="0" smtClean="0"/>
              <a:t>x’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32189" y="4660477"/>
                <a:ext cx="5314275" cy="788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zh-TW" sz="2400" b="1" dirty="0"/>
                  <a:t>縮放後的數據</a:t>
                </a:r>
                <a:r>
                  <a:rPr lang="en-US" altLang="zh-TW" sz="2400" b="1" dirty="0"/>
                  <a:t>X’=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zh-TW" sz="2400" b="1">
                            <a:latin typeface="Cambria Math" panose="02040503050406030204" pitchFamily="18" charset="0"/>
                          </a:rPr>
                          <m:t>原數據</m:t>
                        </m:r>
                        <m:r>
                          <m:rPr>
                            <m:nor/>
                          </m:rPr>
                          <a:rPr lang="en-US" altLang="zh-TW" sz="2400" b="1"/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="1" i="1"/>
                          <m:t>−</m:t>
                        </m:r>
                        <m:r>
                          <a:rPr lang="zh-TW" altLang="zh-TW" sz="2400" b="1">
                            <a:latin typeface="Cambria Math" panose="02040503050406030204" pitchFamily="18" charset="0"/>
                          </a:rPr>
                          <m:t>數據平均值</m:t>
                        </m:r>
                      </m:num>
                      <m:den>
                        <m:r>
                          <a:rPr lang="zh-TW" altLang="zh-TW" sz="2400" b="1">
                            <a:latin typeface="Cambria Math" panose="02040503050406030204" pitchFamily="18" charset="0"/>
                          </a:rPr>
                          <m:t>原數據標準差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189" y="4660477"/>
                <a:ext cx="5314275" cy="788934"/>
              </a:xfrm>
              <a:prstGeom prst="rect">
                <a:avLst/>
              </a:prstGeom>
              <a:blipFill>
                <a:blip r:embed="rId3"/>
                <a:stretch>
                  <a:fillRect l="-18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接點 3"/>
          <p:cNvCxnSpPr/>
          <p:nvPr/>
        </p:nvCxnSpPr>
        <p:spPr>
          <a:xfrm>
            <a:off x="6035286" y="2790830"/>
            <a:ext cx="0" cy="100394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8189628" y="2790830"/>
            <a:ext cx="0" cy="100394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>
            <a:off x="3863449" y="2790830"/>
            <a:ext cx="0" cy="100394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1751052" y="2790830"/>
            <a:ext cx="0" cy="100394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10402491" y="2790830"/>
            <a:ext cx="0" cy="100394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7973043" y="3966663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1</a:t>
            </a:r>
            <a:endParaRPr lang="zh-TW" altLang="en-US" sz="2800" dirty="0"/>
          </a:p>
        </p:txBody>
      </p:sp>
      <p:sp>
        <p:nvSpPr>
          <p:cNvPr id="82" name="矩形 81"/>
          <p:cNvSpPr/>
          <p:nvPr/>
        </p:nvSpPr>
        <p:spPr>
          <a:xfrm>
            <a:off x="3610815" y="3943187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-1</a:t>
            </a:r>
            <a:endParaRPr lang="zh-TW" altLang="en-US" sz="2800" dirty="0"/>
          </a:p>
        </p:txBody>
      </p:sp>
      <p:sp>
        <p:nvSpPr>
          <p:cNvPr id="83" name="矩形 82"/>
          <p:cNvSpPr/>
          <p:nvPr/>
        </p:nvSpPr>
        <p:spPr>
          <a:xfrm>
            <a:off x="1423191" y="3943187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-2</a:t>
            </a:r>
            <a:endParaRPr lang="zh-TW" altLang="en-US" sz="2800" dirty="0"/>
          </a:p>
        </p:txBody>
      </p:sp>
      <p:sp>
        <p:nvSpPr>
          <p:cNvPr id="84" name="矩形 83"/>
          <p:cNvSpPr/>
          <p:nvPr/>
        </p:nvSpPr>
        <p:spPr>
          <a:xfrm>
            <a:off x="10209970" y="3943187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2</a:t>
            </a:r>
            <a:endParaRPr lang="zh-TW" altLang="en-US" sz="2800" dirty="0"/>
          </a:p>
        </p:txBody>
      </p:sp>
      <p:cxnSp>
        <p:nvCxnSpPr>
          <p:cNvPr id="737" name="直線單箭頭接點 736"/>
          <p:cNvCxnSpPr/>
          <p:nvPr/>
        </p:nvCxnSpPr>
        <p:spPr>
          <a:xfrm>
            <a:off x="3863448" y="3132232"/>
            <a:ext cx="217183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8" name="文字方塊 737"/>
          <p:cNvSpPr txBox="1"/>
          <p:nvPr/>
        </p:nvSpPr>
        <p:spPr>
          <a:xfrm>
            <a:off x="4451802" y="2932177"/>
            <a:ext cx="95410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標準差</a:t>
            </a:r>
            <a:endParaRPr lang="zh-TW" altLang="en-US" sz="20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039824" y="3142953"/>
            <a:ext cx="217183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/>
          <p:cNvSpPr txBox="1"/>
          <p:nvPr/>
        </p:nvSpPr>
        <p:spPr>
          <a:xfrm>
            <a:off x="6628178" y="2942898"/>
            <a:ext cx="954107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0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標準差</a:t>
            </a:r>
            <a:endParaRPr lang="zh-TW" altLang="en-US" sz="20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434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5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5" name="Google Shape;755;p55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6" name="Google Shape;756;p55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7" name="Google Shape;757;p55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8" name="Google Shape;758;p55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9" name="Google Shape;759;p55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0" name="Google Shape;760;p55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62" name="Google Shape;762;p55"/>
          <p:cNvGraphicFramePr/>
          <p:nvPr>
            <p:extLst>
              <p:ext uri="{D42A27DB-BD31-4B8C-83A1-F6EECF244321}">
                <p14:modId xmlns:p14="http://schemas.microsoft.com/office/powerpoint/2010/main" val="3050357578"/>
              </p:ext>
            </p:extLst>
          </p:nvPr>
        </p:nvGraphicFramePr>
        <p:xfrm>
          <a:off x="323850" y="803275"/>
          <a:ext cx="11120438" cy="589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0" name="文件" r:id="rId4" imgW="11120068" imgH="5892826" progId="Word.Document.12">
                  <p:embed/>
                </p:oleObj>
              </mc:Choice>
              <mc:Fallback>
                <p:oleObj name="文件" r:id="rId4" imgW="11120068" imgH="5892826" progId="Word.Document.12">
                  <p:embed/>
                  <p:pic>
                    <p:nvPicPr>
                      <p:cNvPr id="762" name="Google Shape;762;p55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323850" y="803275"/>
                        <a:ext cx="11120438" cy="589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Google Shape;355;p23"/>
          <p:cNvSpPr/>
          <p:nvPr/>
        </p:nvSpPr>
        <p:spPr>
          <a:xfrm>
            <a:off x="3560064" y="121354"/>
            <a:ext cx="7822144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有特徵縮</a:t>
            </a:r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放的簡單</a:t>
            </a:r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線性迴</a:t>
            </a:r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歸模型</a:t>
            </a:r>
            <a:endParaRPr lang="zh-TW" altLang="en-US" sz="28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3" name="綵帶 (向上) 1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1-6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8" name="Google Shape;768;p56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9" name="Google Shape;769;p56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0" name="Google Shape;770;p56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56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2" name="Google Shape;772;p56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3" name="Google Shape;773;p56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5" name="Google Shape;77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019" y="871355"/>
            <a:ext cx="9881171" cy="525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5;p23"/>
          <p:cNvSpPr/>
          <p:nvPr/>
        </p:nvSpPr>
        <p:spPr>
          <a:xfrm>
            <a:off x="3560064" y="121354"/>
            <a:ext cx="7822144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有特徵縮放的簡單線性迴歸模型</a:t>
            </a:r>
            <a:endParaRPr lang="zh-TW" altLang="en-US" sz="28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3" name="綵帶 (向上) 1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1-6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7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1" name="Google Shape;781;p57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2" name="Google Shape;782;p57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3" name="Google Shape;783;p57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4" name="Google Shape;784;p57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57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57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88" name="Google Shape;788;p57"/>
          <p:cNvGrpSpPr/>
          <p:nvPr/>
        </p:nvGrpSpPr>
        <p:grpSpPr>
          <a:xfrm>
            <a:off x="1207478" y="792457"/>
            <a:ext cx="9448801" cy="5308179"/>
            <a:chOff x="0" y="0"/>
            <a:chExt cx="4984750" cy="2800350"/>
          </a:xfrm>
        </p:grpSpPr>
        <p:pic>
          <p:nvPicPr>
            <p:cNvPr id="789" name="Google Shape;789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3825" y="0"/>
              <a:ext cx="4860925" cy="269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p57"/>
            <p:cNvSpPr txBox="1"/>
            <p:nvPr/>
          </p:nvSpPr>
          <p:spPr>
            <a:xfrm>
              <a:off x="0" y="962025"/>
              <a:ext cx="276225" cy="714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1" name="Google Shape;791;p57"/>
            <p:cNvSpPr txBox="1"/>
            <p:nvPr/>
          </p:nvSpPr>
          <p:spPr>
            <a:xfrm>
              <a:off x="2505075" y="2543175"/>
              <a:ext cx="571500" cy="257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4" name="Google Shape;355;p23"/>
          <p:cNvSpPr/>
          <p:nvPr/>
        </p:nvSpPr>
        <p:spPr>
          <a:xfrm>
            <a:off x="3560064" y="121354"/>
            <a:ext cx="7822144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有特徵縮放的簡單線性迴歸模型</a:t>
            </a:r>
            <a:endParaRPr lang="zh-TW" altLang="en-US" sz="28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6" name="綵帶 (向上) 15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1-6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曲線的線性</a:t>
            </a:r>
            <a:r>
              <a:rPr lang="zh-TW" altLang="en-US" sz="6000" b="1" dirty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迴</a:t>
            </a: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歸</a:t>
            </a:r>
            <a:endParaRPr lang="en-US" altLang="zh-TW" sz="6000" b="1" dirty="0" smtClean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Microsoft JhengHei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6167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10" name="Google Shape;810;p59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1" name="Google Shape;811;p59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p59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3" name="Google Shape;813;p59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59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5" name="Google Shape;815;p59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817" name="Google Shape;817;p59"/>
          <p:cNvGraphicFramePr/>
          <p:nvPr>
            <p:extLst>
              <p:ext uri="{D42A27DB-BD31-4B8C-83A1-F6EECF244321}">
                <p14:modId xmlns:p14="http://schemas.microsoft.com/office/powerpoint/2010/main" val="1087705665"/>
              </p:ext>
            </p:extLst>
          </p:nvPr>
        </p:nvGraphicFramePr>
        <p:xfrm>
          <a:off x="276225" y="661988"/>
          <a:ext cx="10768013" cy="567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2" name="文件" r:id="rId4" imgW="11072194" imgH="5848187" progId="Word.Document.12">
                  <p:embed/>
                </p:oleObj>
              </mc:Choice>
              <mc:Fallback>
                <p:oleObj name="文件" r:id="rId4" imgW="11072194" imgH="5848187" progId="Word.Document.12">
                  <p:embed/>
                  <p:pic>
                    <p:nvPicPr>
                      <p:cNvPr id="817" name="Google Shape;817;p59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76225" y="661988"/>
                        <a:ext cx="10768013" cy="567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835"/>
            <a:chExt cx="6665758" cy="560398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835"/>
              <a:ext cx="6665758" cy="560398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84132" y="137148"/>
              <a:ext cx="4502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 smtClean="0">
                  <a:solidFill>
                    <a:schemeClr val="bg1"/>
                  </a:solidFill>
                </a:rPr>
                <a:t>用曲線</a:t>
              </a:r>
              <a:r>
                <a:rPr lang="zh-TW" altLang="zh-TW" sz="2800" b="1" dirty="0">
                  <a:solidFill>
                    <a:schemeClr val="bg1"/>
                  </a:solidFill>
                </a:rPr>
                <a:t>來擬</a:t>
              </a:r>
              <a:r>
                <a:rPr lang="zh-TW" altLang="zh-TW" sz="2800" b="1" dirty="0" smtClean="0">
                  <a:solidFill>
                    <a:schemeClr val="bg1"/>
                  </a:solidFill>
                </a:rPr>
                <a:t>合</a:t>
              </a:r>
              <a:r>
                <a:rPr lang="zh-TW" altLang="en-US" sz="2800" b="1" dirty="0" smtClean="0">
                  <a:solidFill>
                    <a:schemeClr val="bg1"/>
                  </a:solidFill>
                </a:rPr>
                <a:t>數據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5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0" name="Google Shape;890;p65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2" name="Google Shape;892;p65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4" name="Google Shape;894;p65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5" name="Google Shape;895;p65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04931" y="863006"/>
                <a:ext cx="11573301" cy="5317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/>
                  <a:t>特徵矩陣</a:t>
                </a:r>
                <a:r>
                  <a:rPr lang="en-US" altLang="zh-TW" sz="2400" b="1" dirty="0" smtClean="0"/>
                  <a:t>X</a:t>
                </a:r>
                <a:r>
                  <a:rPr lang="zh-TW" altLang="en-US" sz="2400" b="1" dirty="0" smtClean="0"/>
                  <a:t>：每一個樣本特徵</a:t>
                </a:r>
                <a:r>
                  <a:rPr lang="en-US" altLang="zh-TW" sz="2400" b="1" dirty="0" smtClean="0"/>
                  <a:t>(</a:t>
                </a:r>
                <a:r>
                  <a:rPr lang="zh-TW" altLang="en-US" sz="2400" b="1" dirty="0" smtClean="0"/>
                  <a:t>自變數</a:t>
                </a:r>
                <a:r>
                  <a:rPr lang="en-US" altLang="zh-TW" sz="2400" b="1" dirty="0" smtClean="0"/>
                  <a:t>)</a:t>
                </a:r>
                <a:br>
                  <a:rPr lang="en-US" altLang="zh-TW" sz="2400" b="1" dirty="0" smtClean="0"/>
                </a:br>
                <a:r>
                  <a:rPr lang="zh-TW" altLang="en-US" sz="2400" b="1" dirty="0" smtClean="0"/>
                  <a:t>為一列所構成的矩陣。</a:t>
                </a:r>
                <a:endParaRPr lang="en-US" altLang="zh-TW" sz="2400" b="1" dirty="0" smtClean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/>
                  <a:t>特徵矩陣</a:t>
                </a:r>
                <a:r>
                  <a:rPr lang="en-US" altLang="zh-TW" sz="2400" b="1" dirty="0" smtClean="0"/>
                  <a:t>X</a:t>
                </a:r>
                <a:r>
                  <a:rPr lang="zh-TW" altLang="en-US" sz="2400" b="1" dirty="0" smtClean="0"/>
                  <a:t>經過矩陣運算可以一步算出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zh-TW" altLang="en-US" sz="2400" b="1" dirty="0" smtClean="0"/>
                  <a:t>所有樣本</a:t>
                </a:r>
                <a:r>
                  <a:rPr lang="zh-TW" altLang="zh-TW" sz="2400" b="1" dirty="0" smtClean="0"/>
                  <a:t>預測值矩陣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zh-TW" altLang="zh-TW" sz="2400" b="1" dirty="0" smtClean="0"/>
                  <a:t>表示</a:t>
                </a:r>
                <a:r>
                  <a:rPr lang="zh-TW" altLang="zh-TW" sz="2400" b="1" dirty="0"/>
                  <a:t>：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altLang="zh-TW" sz="2400" b="1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zh-TW" altLang="zh-TW" sz="2400" b="1">
                                          <a:latin typeface="Cambria Math" panose="02040503050406030204" pitchFamily="18" charset="0"/>
                                        </a:rPr>
                                        <m:t>＋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  <m: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  <m:t>、、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zh-TW" altLang="zh-TW" sz="2400" b="1">
                                          <a:latin typeface="Cambria Math" panose="02040503050406030204" pitchFamily="18" charset="0"/>
                                        </a:rPr>
                                        <m:t>＋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  <m: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  <m:t>、、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zh-TW" altLang="zh-TW" sz="2400" b="1">
                                          <a:latin typeface="Cambria Math" panose="02040503050406030204" pitchFamily="18" charset="0"/>
                                        </a:rPr>
                                        <m:t>＋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  <m: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  <m:t>、、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  <m:r>
                              <a:rPr lang="zh-TW" altLang="zh-TW" sz="2400" b="1">
                                <a:latin typeface="Cambria Math" panose="02040503050406030204" pitchFamily="18" charset="0"/>
                              </a:rPr>
                              <m:t>＋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  <m:sup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、、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  <m:sup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en-US" altLang="zh-TW" sz="2400" b="1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TW" sz="2400" b="1" dirty="0" smtClean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endParaRPr lang="en-US" altLang="zh-TW" sz="2400" b="1" dirty="0" smtClean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:endParaRPr lang="zh-TW" altLang="zh-TW" sz="2400" b="1" dirty="0"/>
              </a:p>
              <a:p>
                <a:pPr marL="342900" lvl="1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TW" altLang="zh-TW" sz="2400" b="1">
                        <a:latin typeface="Cambria Math" panose="02040503050406030204" pitchFamily="18" charset="0"/>
                      </a:rPr>
                      <m:t>矩陣運算表示法</m:t>
                    </m:r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𝑿𝑾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zh-TW" altLang="zh-TW" sz="2400" b="1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863006"/>
                <a:ext cx="11573301" cy="5317610"/>
              </a:xfrm>
              <a:prstGeom prst="rect">
                <a:avLst/>
              </a:prstGeom>
              <a:blipFill>
                <a:blip r:embed="rId3"/>
                <a:stretch>
                  <a:fillRect l="-685" t="-8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9009318" y="2708600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4"/>
                </a:solidFill>
              </a:rPr>
              <a:t>特徵矩陣</a:t>
            </a:r>
            <a:r>
              <a:rPr lang="en-US" altLang="zh-TW" sz="2400" b="1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439020" y="1076892"/>
            <a:ext cx="6650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rgbClr val="0070C0"/>
                </a:solidFill>
              </a:rPr>
              <a:t>樣本數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7936629" y="669980"/>
            <a:ext cx="0" cy="2014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936629" y="556369"/>
                <a:ext cx="3469604" cy="2127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𝑲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𝑲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𝑲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𝑲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629" y="556369"/>
                <a:ext cx="3469604" cy="2127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>
            <a:off x="8245018" y="570117"/>
            <a:ext cx="28962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119927" y="99895"/>
            <a:ext cx="1728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rgbClr val="0070C0"/>
                </a:solidFill>
              </a:rPr>
              <a:t>特徵數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04931" y="122835"/>
            <a:ext cx="6665758" cy="560398"/>
            <a:chOff x="104931" y="122835"/>
            <a:chExt cx="6665758" cy="560398"/>
          </a:xfrm>
        </p:grpSpPr>
        <p:sp>
          <p:nvSpPr>
            <p:cNvPr id="21" name="綵帶 (向上) 20"/>
            <p:cNvSpPr/>
            <p:nvPr/>
          </p:nvSpPr>
          <p:spPr>
            <a:xfrm>
              <a:off x="104931" y="122835"/>
              <a:ext cx="6665758" cy="560398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184132" y="137148"/>
              <a:ext cx="4502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 smtClean="0">
                  <a:solidFill>
                    <a:schemeClr val="bg1"/>
                  </a:solidFill>
                </a:rPr>
                <a:t>用曲線</a:t>
              </a:r>
              <a:r>
                <a:rPr lang="zh-TW" altLang="zh-TW" sz="2800" b="1" dirty="0">
                  <a:solidFill>
                    <a:schemeClr val="bg1"/>
                  </a:solidFill>
                </a:rPr>
                <a:t>來擬</a:t>
              </a:r>
              <a:r>
                <a:rPr lang="zh-TW" altLang="zh-TW" sz="2800" b="1" dirty="0" smtClean="0">
                  <a:solidFill>
                    <a:schemeClr val="bg1"/>
                  </a:solidFill>
                </a:rPr>
                <a:t>合</a:t>
              </a:r>
              <a:r>
                <a:rPr lang="zh-TW" altLang="en-US" sz="2800" b="1" dirty="0" smtClean="0">
                  <a:solidFill>
                    <a:schemeClr val="bg1"/>
                  </a:solidFill>
                </a:rPr>
                <a:t>數據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92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23" name="Google Shape;823;p6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4" name="Google Shape;824;p60"/>
          <p:cNvSpPr/>
          <p:nvPr/>
        </p:nvSpPr>
        <p:spPr>
          <a:xfrm>
            <a:off x="290610" y="4163227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5" name="Google Shape;825;p60"/>
          <p:cNvSpPr/>
          <p:nvPr/>
        </p:nvSpPr>
        <p:spPr>
          <a:xfrm>
            <a:off x="478179" y="1554854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7" name="Google Shape;827;p60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8" name="Google Shape;828;p60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835"/>
            <a:chExt cx="6665758" cy="560398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835"/>
              <a:ext cx="6665758" cy="560398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84132" y="137148"/>
              <a:ext cx="4502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bg1"/>
                  </a:solidFill>
                </a:rPr>
                <a:t>損失函數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(Loss </a:t>
              </a:r>
              <a:r>
                <a:rPr lang="en-US" altLang="zh-TW" sz="2800" b="1" dirty="0" err="1" smtClean="0">
                  <a:solidFill>
                    <a:schemeClr val="bg1"/>
                  </a:solidFill>
                </a:rPr>
                <a:t>Funcation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)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4931" y="717112"/>
                <a:ext cx="7252691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begChr m:val="（"/>
                          <m:endChr m:val="）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、、</m:t>
                          </m:r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717112"/>
                <a:ext cx="7252691" cy="1138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833018" y="3425197"/>
                <a:ext cx="1575367" cy="861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18" y="3425197"/>
                <a:ext cx="1575367" cy="8615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348916" y="1670117"/>
            <a:ext cx="554675" cy="55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44701" y="2358101"/>
                <a:ext cx="558890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01" y="2358101"/>
                <a:ext cx="558890" cy="550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大括弧 18"/>
          <p:cNvSpPr/>
          <p:nvPr/>
        </p:nvSpPr>
        <p:spPr>
          <a:xfrm>
            <a:off x="1031829" y="1714537"/>
            <a:ext cx="330506" cy="3136129"/>
          </a:xfrm>
          <a:prstGeom prst="rightBrace">
            <a:avLst/>
          </a:prstGeom>
          <a:ln w="952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130583" y="3007181"/>
                <a:ext cx="568485" cy="55084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583" y="3007181"/>
                <a:ext cx="568485" cy="550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460258" y="3007181"/>
                <a:ext cx="568485" cy="55084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258" y="3007181"/>
                <a:ext cx="568485" cy="550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11204773" y="3007181"/>
            <a:ext cx="568485" cy="5508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L</a:t>
            </a:r>
            <a:endParaRPr lang="zh-TW" altLang="en-US" sz="2800" dirty="0"/>
          </a:p>
        </p:txBody>
      </p:sp>
      <p:cxnSp>
        <p:nvCxnSpPr>
          <p:cNvPr id="23" name="直線單箭頭接點 22"/>
          <p:cNvCxnSpPr>
            <a:stCxn id="19" idx="1"/>
            <a:endCxn id="20" idx="1"/>
          </p:cNvCxnSpPr>
          <p:nvPr/>
        </p:nvCxnSpPr>
        <p:spPr>
          <a:xfrm>
            <a:off x="1362335" y="3282602"/>
            <a:ext cx="4768248" cy="1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541412" y="2413336"/>
                <a:ext cx="20151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412" y="2413336"/>
                <a:ext cx="2015102" cy="461665"/>
              </a:xfrm>
              <a:prstGeom prst="rect">
                <a:avLst/>
              </a:prstGeom>
              <a:blipFill>
                <a:blip r:embed="rId8"/>
                <a:stretch>
                  <a:fillRect t="-2632" r="-17523"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>
            <a:stCxn id="20" idx="3"/>
            <a:endCxn id="21" idx="1"/>
          </p:cNvCxnSpPr>
          <p:nvPr/>
        </p:nvCxnSpPr>
        <p:spPr>
          <a:xfrm>
            <a:off x="6699068" y="3282603"/>
            <a:ext cx="1761190" cy="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1" idx="3"/>
            <a:endCxn id="22" idx="1"/>
          </p:cNvCxnSpPr>
          <p:nvPr/>
        </p:nvCxnSpPr>
        <p:spPr>
          <a:xfrm>
            <a:off x="9028743" y="3282603"/>
            <a:ext cx="2176030" cy="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9026259" y="2064520"/>
                <a:ext cx="2229392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259" y="2064520"/>
                <a:ext cx="2229392" cy="1138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9292357" y="3339441"/>
                <a:ext cx="1963294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357" y="3339441"/>
                <a:ext cx="1963294" cy="11380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775994" y="3349528"/>
                <a:ext cx="1605889" cy="8578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4" y="3349528"/>
                <a:ext cx="1605889" cy="8578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357077" y="3447506"/>
                <a:ext cx="1376659" cy="801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77" y="3447506"/>
                <a:ext cx="1376659" cy="8011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/>
          <p:cNvSpPr txBox="1"/>
          <p:nvPr/>
        </p:nvSpPr>
        <p:spPr>
          <a:xfrm>
            <a:off x="2526702" y="36740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、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27921" y="3044414"/>
                <a:ext cx="558890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21" y="3044414"/>
                <a:ext cx="558890" cy="5508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10315" y="4296508"/>
                <a:ext cx="558890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5" y="4296508"/>
                <a:ext cx="558890" cy="550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197082" y="2397476"/>
                <a:ext cx="4988610" cy="493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𝐲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𝐛</m:t>
                      </m:r>
                      <m:r>
                        <a:rPr lang="en-US" altLang="zh-TW" sz="2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</m:sub>
                      </m:sSub>
                      <m:r>
                        <a:rPr lang="zh-TW" altLang="zh-TW" sz="2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＋</m:t>
                      </m:r>
                      <m:sSub>
                        <m:sSubPr>
                          <m:ctrlPr>
                            <a:rPr lang="zh-TW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zh-TW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zh-TW" altLang="zh-TW" sz="24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、、</m:t>
                      </m:r>
                      <m:r>
                        <a:rPr lang="en-US" altLang="zh-TW" sz="24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sSubSup>
                        <m:sSubSupPr>
                          <m:ctrlPr>
                            <a:rPr lang="zh-TW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082" y="2397476"/>
                <a:ext cx="4988610" cy="49366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文字方塊 42"/>
          <p:cNvSpPr txBox="1"/>
          <p:nvPr/>
        </p:nvSpPr>
        <p:spPr>
          <a:xfrm>
            <a:off x="4201351" y="367406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、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531175" y="3434990"/>
                <a:ext cx="1575367" cy="861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175" y="3434990"/>
                <a:ext cx="1575367" cy="8615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447572" y="4303130"/>
                <a:ext cx="1594604" cy="863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72" y="4303130"/>
                <a:ext cx="1594604" cy="86325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/>
          <p:cNvSpPr txBox="1"/>
          <p:nvPr/>
        </p:nvSpPr>
        <p:spPr>
          <a:xfrm>
            <a:off x="4201351" y="471133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、</a:t>
            </a:r>
            <a:endParaRPr lang="zh-TW" altLang="en-US" sz="2400" b="1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3635024" y="466108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、</a:t>
            </a:r>
            <a:endParaRPr lang="zh-TW" altLang="en-US" sz="2400" b="1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007893" y="467818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、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5883222" y="5068518"/>
                <a:ext cx="6308778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22" y="5068518"/>
                <a:ext cx="6308778" cy="11380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" name="Google Shape;332;p2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" name="群組 5"/>
          <p:cNvGrpSpPr/>
          <p:nvPr/>
        </p:nvGrpSpPr>
        <p:grpSpPr>
          <a:xfrm>
            <a:off x="104930" y="122092"/>
            <a:ext cx="5666283" cy="590289"/>
            <a:chOff x="104930" y="122092"/>
            <a:chExt cx="5021705" cy="659567"/>
          </a:xfrm>
        </p:grpSpPr>
        <p:sp>
          <p:nvSpPr>
            <p:cNvPr id="7" name="綵帶 (向上) 6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79488" y="156120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函數的微分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導函數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2002" y="864330"/>
                <a:ext cx="8919148" cy="382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函數的微分(導函數)：求出原函數y=f(x)的切線斜率</a:t>
                </a:r>
                <a:r>
                  <a:rPr lang="x-none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n"/>
                </a:pPr>
                <a:endParaRPr lang="zh-TW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微分的符號：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TW" altLang="zh-TW" sz="2800" b="1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x-none" altLang="zh-TW" sz="2800" b="1" i="1">
                                <a:latin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x-none" altLang="zh-TW" sz="2800" b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x-none" altLang="zh-TW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x-none" altLang="zh-TW" sz="2800" b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x-none" altLang="zh-TW" sz="28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zh-TW" altLang="zh-TW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x-none" altLang="zh-TW" sz="2800" b="1" i="1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x-none" altLang="zh-TW" sz="28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x-none" altLang="zh-TW" sz="2800" b="1" i="1"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x-none" altLang="zh-TW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e>
                    </m:func>
                    <m:r>
                      <a:rPr lang="x-none" altLang="zh-TW" sz="2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none" altLang="zh-TW" sz="28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x-none" altLang="zh-TW" sz="2800" b="1" i="1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x-none" altLang="zh-TW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US" altLang="zh-TW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n"/>
                </a:pPr>
                <a:endParaRPr lang="zh-TW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多項式微分規則：</a:t>
                </a:r>
                <a:b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</a:t>
                </a: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指數乘到係數　</a:t>
                </a: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</a:t>
                </a: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指數減一次方　</a:t>
                </a: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</a:t>
                </a: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常數微分＝0</a:t>
                </a:r>
                <a:b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例：設多項式y=f(x)=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x-none" altLang="zh-TW" sz="2400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x-none" altLang="zh-TW" sz="2400" b="1" i="1">
                        <a:latin typeface="Cambria Math" panose="02040503050406030204" pitchFamily="18" charset="0"/>
                      </a:rPr>
                      <m:t>𝒙</m:t>
                    </m:r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+….+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導函數：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none" altLang="zh-TW" sz="28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x-none" altLang="zh-TW" sz="2800" b="1" i="1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x-none" altLang="zh-TW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x-none" altLang="zh-TW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x-none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+….+n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zh-TW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" y="864330"/>
                <a:ext cx="8919148" cy="3826625"/>
              </a:xfrm>
              <a:prstGeom prst="rect">
                <a:avLst/>
              </a:prstGeom>
              <a:blipFill>
                <a:blip r:embed="rId4"/>
                <a:stretch>
                  <a:fillRect l="-957" t="-1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Google Shape;350;p22"/>
          <p:cNvGraphicFramePr/>
          <p:nvPr>
            <p:extLst>
              <p:ext uri="{D42A27DB-BD31-4B8C-83A1-F6EECF244321}">
                <p14:modId xmlns:p14="http://schemas.microsoft.com/office/powerpoint/2010/main" val="3270385521"/>
              </p:ext>
            </p:extLst>
          </p:nvPr>
        </p:nvGraphicFramePr>
        <p:xfrm>
          <a:off x="373063" y="4572000"/>
          <a:ext cx="7339012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6" name="文件" r:id="rId5" imgW="4679151" imgH="1153797" progId="Word.Document.12">
                  <p:embed/>
                </p:oleObj>
              </mc:Choice>
              <mc:Fallback>
                <p:oleObj name="文件" r:id="rId5" imgW="4679151" imgH="1153797" progId="Word.Document.12">
                  <p:embed/>
                  <p:pic>
                    <p:nvPicPr>
                      <p:cNvPr id="350" name="Google Shape;350;p2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373063" y="4572000"/>
                        <a:ext cx="7339012" cy="180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線單箭頭接點 3"/>
          <p:cNvCxnSpPr/>
          <p:nvPr/>
        </p:nvCxnSpPr>
        <p:spPr>
          <a:xfrm>
            <a:off x="9039067" y="2988772"/>
            <a:ext cx="256870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9039067" y="617696"/>
            <a:ext cx="13854" cy="2371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596184" y="349294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184" y="349294"/>
                <a:ext cx="453970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596073" y="275794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6073" y="2757940"/>
                <a:ext cx="4475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>
            <a:off x="9024078" y="5878801"/>
            <a:ext cx="256870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9024078" y="3507725"/>
            <a:ext cx="13854" cy="2371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371335" y="3149383"/>
                <a:ext cx="652743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x-none" altLang="zh-TW" sz="2400" b="1" i="1">
                              <a:latin typeface="Cambria Math" panose="02040503050406030204" pitchFamily="18" charset="0"/>
                            </a:rPr>
                            <m:t>𝒅𝒚</m:t>
                          </m:r>
                        </m:num>
                        <m:den>
                          <m:r>
                            <a:rPr lang="x-none" altLang="zh-TW" sz="2400" b="1" i="1"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x-none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335" y="3149383"/>
                <a:ext cx="652743" cy="7938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581084" y="5647969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084" y="5647969"/>
                <a:ext cx="4475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弧形接點 24"/>
          <p:cNvCxnSpPr/>
          <p:nvPr/>
        </p:nvCxnSpPr>
        <p:spPr>
          <a:xfrm rot="5400000" flipH="1" flipV="1">
            <a:off x="9226445" y="901806"/>
            <a:ext cx="2124445" cy="2049494"/>
          </a:xfrm>
          <a:prstGeom prst="curvedConnector3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9204407" y="3747541"/>
            <a:ext cx="2068643" cy="2106408"/>
          </a:xfrm>
          <a:custGeom>
            <a:avLst/>
            <a:gdLst>
              <a:gd name="connsiteX0" fmla="*/ 0 w 2068643"/>
              <a:gd name="connsiteY0" fmla="*/ 0 h 2173642"/>
              <a:gd name="connsiteX1" fmla="*/ 1079292 w 2068643"/>
              <a:gd name="connsiteY1" fmla="*/ 2173573 h 2173642"/>
              <a:gd name="connsiteX2" fmla="*/ 2068643 w 2068643"/>
              <a:gd name="connsiteY2" fmla="*/ 59960 h 217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8643" h="2173642">
                <a:moveTo>
                  <a:pt x="0" y="0"/>
                </a:moveTo>
                <a:cubicBezTo>
                  <a:pt x="367259" y="1081790"/>
                  <a:pt x="734518" y="2163580"/>
                  <a:pt x="1079292" y="2173573"/>
                </a:cubicBezTo>
                <a:cubicBezTo>
                  <a:pt x="1424066" y="2183566"/>
                  <a:pt x="1746354" y="1121763"/>
                  <a:pt x="2068643" y="599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0" name="直線接點 319"/>
          <p:cNvCxnSpPr/>
          <p:nvPr/>
        </p:nvCxnSpPr>
        <p:spPr>
          <a:xfrm>
            <a:off x="10253272" y="199369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線接點 321"/>
          <p:cNvCxnSpPr/>
          <p:nvPr/>
        </p:nvCxnSpPr>
        <p:spPr>
          <a:xfrm flipV="1">
            <a:off x="10283252" y="1908879"/>
            <a:ext cx="0" cy="396006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2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0" name="Google Shape;850;p62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3" name="Google Shape;853;p62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768986" y="472299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b="1" dirty="0" smtClean="0"/>
              <a:t>、、、、、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768986" y="1078432"/>
                <a:ext cx="4938596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986" y="1078432"/>
                <a:ext cx="4938596" cy="1138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768986" y="2293287"/>
                <a:ext cx="6036909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zh-TW" altLang="zh-TW" sz="2400" b="1">
                          <a:latin typeface="Cambria Math" panose="020405030504060302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986" y="2293287"/>
                <a:ext cx="6036909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768986" y="3508142"/>
                <a:ext cx="6036909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zh-TW" altLang="zh-TW" sz="2400" b="1">
                          <a:latin typeface="Cambria Math" panose="020405030504060302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986" y="3508142"/>
                <a:ext cx="6036909" cy="1138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768986" y="5107625"/>
                <a:ext cx="6089809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lang="zh-TW" altLang="zh-TW" sz="2400" b="1">
                          <a:latin typeface="Cambria Math" panose="020405030504060302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986" y="5107625"/>
                <a:ext cx="6089809" cy="1138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104931" y="122835"/>
            <a:ext cx="6665758" cy="560398"/>
            <a:chOff x="104931" y="122835"/>
            <a:chExt cx="6665758" cy="560398"/>
          </a:xfrm>
        </p:grpSpPr>
        <p:sp>
          <p:nvSpPr>
            <p:cNvPr id="18" name="綵帶 (向上) 17"/>
            <p:cNvSpPr/>
            <p:nvPr/>
          </p:nvSpPr>
          <p:spPr>
            <a:xfrm>
              <a:off x="104931" y="122835"/>
              <a:ext cx="6665758" cy="560398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184132" y="137148"/>
              <a:ext cx="4502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bg1"/>
                  </a:solidFill>
                </a:rPr>
                <a:t>梯度下降法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70675" y="3045300"/>
                <a:ext cx="4390626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5" y="3045300"/>
                <a:ext cx="4390626" cy="1138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大括弧 20"/>
          <p:cNvSpPr/>
          <p:nvPr/>
        </p:nvSpPr>
        <p:spPr>
          <a:xfrm flipH="1">
            <a:off x="5048919" y="1691072"/>
            <a:ext cx="532449" cy="3971789"/>
          </a:xfrm>
          <a:prstGeom prst="rightBrace">
            <a:avLst>
              <a:gd name="adj1" fmla="val 8333"/>
              <a:gd name="adj2" fmla="val 4960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104931" y="776457"/>
                <a:ext cx="1100937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/>
                  <a:t>迴歸係數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zh-TW" altLang="zh-TW" sz="2400" b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TW" altLang="zh-TW" sz="2400" b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zh-TW" altLang="zh-TW" sz="2400" b="1">
                        <a:latin typeface="Cambria Math" panose="02040503050406030204" pitchFamily="18" charset="0"/>
                      </a:rPr>
                      <m:t>、、、</m:t>
                    </m:r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TW" altLang="zh-TW" sz="2400" b="1" dirty="0" smtClean="0"/>
                  <a:t>的</a:t>
                </a:r>
                <a:r>
                  <a:rPr lang="zh-TW" altLang="en-US" sz="2400" b="1" dirty="0" smtClean="0"/>
                  <a:t>梯度下降</a:t>
                </a:r>
                <a:r>
                  <a:rPr lang="zh-TW" altLang="zh-TW" sz="2400" b="1" dirty="0" smtClean="0"/>
                  <a:t>修正</a:t>
                </a:r>
                <a:r>
                  <a:rPr lang="zh-TW" altLang="zh-TW" sz="2400" b="1" dirty="0"/>
                  <a:t>方程式</a:t>
                </a:r>
                <a:r>
                  <a:rPr lang="zh-TW" altLang="zh-TW" sz="2400" b="1" dirty="0" smtClean="0"/>
                  <a:t>為</a:t>
                </a:r>
                <a:r>
                  <a:rPr lang="zh-TW" altLang="en-US" sz="2400" b="1" dirty="0" smtClean="0"/>
                  <a:t>：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endParaRPr lang="en-US" altLang="zh-TW" sz="2400" b="1" i="1" dirty="0" smtClean="0"/>
              </a:p>
              <a:p>
                <a:r>
                  <a:rPr lang="en-US" altLang="zh-TW" sz="2400" b="1" i="1" dirty="0" smtClean="0"/>
                  <a:t/>
                </a:r>
                <a:br>
                  <a:rPr lang="en-US" altLang="zh-TW" sz="2400" b="1" i="1" dirty="0" smtClean="0"/>
                </a:br>
                <a:endParaRPr lang="zh-TW" altLang="zh-TW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776457"/>
                <a:ext cx="11009376" cy="1938992"/>
              </a:xfrm>
              <a:prstGeom prst="rect">
                <a:avLst/>
              </a:prstGeom>
              <a:blipFill>
                <a:blip r:embed="rId8"/>
                <a:stretch>
                  <a:fillRect l="-720" t="-22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9" name="Google Shape;929;p6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0" name="Google Shape;930;p68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" name="Google Shape;931;p68"/>
              <p:cNvSpPr/>
              <p:nvPr/>
            </p:nvSpPr>
            <p:spPr>
              <a:xfrm>
                <a:off x="679311" y="1188911"/>
                <a:ext cx="11323875" cy="4905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m:rPr>
                          <m:nor/>
                        </m:rPr>
                        <a:rPr lang="en-US" altLang="zh-TW" sz="2400" b="1" dirty="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𝜼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  <m:t>、、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  <m:t>、、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  <m:t>、、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r>
                  <a:rPr lang="en-US" altLang="zh-TW" sz="2400" b="1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zh-TW" sz="2400" b="1" i="1" dirty="0" smtClean="0">
                    <a:latin typeface="Cambria Math" panose="02040503050406030204" pitchFamily="18" charset="0"/>
                  </a:rPr>
                </a:br>
                <a:endParaRPr lang="en-US" altLang="zh-TW" sz="2400" b="1" i="1" dirty="0" smtClean="0">
                  <a:latin typeface="Cambria Math" panose="02040503050406030204" pitchFamily="18" charset="0"/>
                </a:endParaRPr>
              </a:p>
              <a:p>
                <a:r>
                  <a:rPr lang="en-US" altLang="zh-TW" sz="2400" b="1" dirty="0"/>
                  <a:t> </a:t>
                </a:r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en-US" altLang="zh-TW" sz="2400" b="1" dirty="0" smtClean="0"/>
                  <a:t>      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:r>
                  <a:rPr lang="en-US" altLang="zh-TW" sz="2400" b="1" dirty="0"/>
                  <a:t>    </a:t>
                </a:r>
                <a:endParaRPr lang="zh-TW" altLang="zh-TW" sz="2400"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931" name="Google Shape;931;p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11" y="1188911"/>
                <a:ext cx="11323875" cy="4905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2" name="Google Shape;932;p68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3" name="Google Shape;933;p68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68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241419" y="782508"/>
            <a:ext cx="5455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梯度下降更新迴歸係數以矩陣運算：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41419" y="5384478"/>
                <a:ext cx="9222396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en-US" altLang="zh-TW" sz="2400" b="1" dirty="0" smtClean="0"/>
                  <a:t>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 </a:t>
                </a:r>
                <a:r>
                  <a:rPr lang="en-US" altLang="zh-TW" sz="2400" b="1" dirty="0" smtClean="0"/>
                  <a:t>= 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X]</a:t>
                </a:r>
                <a:r>
                  <a:rPr lang="en-US" altLang="zh-TW" sz="2400" b="1" baseline="30000" dirty="0"/>
                  <a:t>T</a:t>
                </a:r>
                <a14:m>
                  <m:oMath xmlns:m="http://schemas.openxmlformats.org/officeDocument/2006/math">
                    <m:r>
                      <a:rPr lang="en-US" altLang="zh-TW" sz="2400" b="1" baseline="3000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  </m:t>
                    </m:r>
                  </m:oMath>
                </a14:m>
                <a:r>
                  <a:rPr lang="en-US" altLang="zh-TW" sz="2400" b="1" dirty="0" smtClean="0"/>
                  <a:t>(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Y</a:t>
                </a:r>
                <a:r>
                  <a:rPr lang="en-US" altLang="zh-TW" sz="2400" b="1" dirty="0" smtClean="0"/>
                  <a:t>]  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19" y="5384478"/>
                <a:ext cx="9222396" cy="471539"/>
              </a:xfrm>
              <a:prstGeom prst="rect">
                <a:avLst/>
              </a:prstGeom>
              <a:blipFill>
                <a:blip r:embed="rId4"/>
                <a:stretch>
                  <a:fillRect l="-926" t="-7692" r="-13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64" name="Google Shape;864;p6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5" name="Google Shape;865;p6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63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7" name="Google Shape;867;p63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63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63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871" name="Google Shape;871;p63"/>
          <p:cNvGraphicFramePr/>
          <p:nvPr>
            <p:extLst>
              <p:ext uri="{D42A27DB-BD31-4B8C-83A1-F6EECF244321}">
                <p14:modId xmlns:p14="http://schemas.microsoft.com/office/powerpoint/2010/main" val="3573126705"/>
              </p:ext>
            </p:extLst>
          </p:nvPr>
        </p:nvGraphicFramePr>
        <p:xfrm>
          <a:off x="271463" y="728663"/>
          <a:ext cx="10836275" cy="491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3" name="文件" r:id="rId4" imgW="10885018" imgH="4940269" progId="Word.Document.12">
                  <p:embed/>
                </p:oleObj>
              </mc:Choice>
              <mc:Fallback>
                <p:oleObj name="文件" r:id="rId4" imgW="10885018" imgH="4940269" progId="Word.Document.12">
                  <p:embed/>
                  <p:pic>
                    <p:nvPicPr>
                      <p:cNvPr id="871" name="Google Shape;871;p6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71463" y="728663"/>
                        <a:ext cx="10836275" cy="491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Google Shape;355;p23"/>
          <p:cNvSpPr/>
          <p:nvPr/>
        </p:nvSpPr>
        <p:spPr>
          <a:xfrm>
            <a:off x="3560064" y="121354"/>
            <a:ext cx="7822144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曲線的</a:t>
            </a:r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線性</a:t>
            </a:r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</a:t>
            </a:r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歸</a:t>
            </a:r>
            <a:endParaRPr lang="zh-TW" altLang="en-US" sz="28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3" name="綵帶 (向上) 1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1-7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47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4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7" name="Google Shape;877;p64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8" name="Google Shape;878;p64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9" name="Google Shape;879;p64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0" name="Google Shape;880;p64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1" name="Google Shape;881;p64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2" name="Google Shape;882;p64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4" name="Google Shape;88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856" y="707743"/>
            <a:ext cx="10051946" cy="5477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5;p23"/>
          <p:cNvSpPr/>
          <p:nvPr/>
        </p:nvSpPr>
        <p:spPr>
          <a:xfrm>
            <a:off x="3560064" y="121354"/>
            <a:ext cx="7822144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曲線的線性迴歸</a:t>
            </a:r>
            <a:endParaRPr lang="zh-TW" altLang="en-US" sz="28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3" name="綵帶 (向上) 1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1-7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1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過度擬合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/>
            </a:r>
            <a:b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</a:b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</a:rPr>
              <a:t>Over</a:t>
            </a: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</a:rPr>
              <a:t> 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</a:rPr>
              <a:t>fitting</a:t>
            </a:r>
            <a:endParaRPr lang="en-US" altLang="zh-TW" sz="6000" b="1" dirty="0" smtClean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Microsoft JhengHei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5150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 26"/>
          <p:cNvSpPr/>
          <p:nvPr/>
        </p:nvSpPr>
        <p:spPr>
          <a:xfrm>
            <a:off x="8368937" y="3329364"/>
            <a:ext cx="2952206" cy="2349059"/>
          </a:xfrm>
          <a:custGeom>
            <a:avLst/>
            <a:gdLst>
              <a:gd name="connsiteX0" fmla="*/ 0 w 2952206"/>
              <a:gd name="connsiteY0" fmla="*/ 1373267 h 2349059"/>
              <a:gd name="connsiteX1" fmla="*/ 174172 w 2952206"/>
              <a:gd name="connsiteY1" fmla="*/ 2104787 h 2349059"/>
              <a:gd name="connsiteX2" fmla="*/ 374469 w 2952206"/>
              <a:gd name="connsiteY2" fmla="*/ 1660650 h 2349059"/>
              <a:gd name="connsiteX3" fmla="*/ 531223 w 2952206"/>
              <a:gd name="connsiteY3" fmla="*/ 1643233 h 2349059"/>
              <a:gd name="connsiteX4" fmla="*/ 888274 w 2952206"/>
              <a:gd name="connsiteY4" fmla="*/ 2069953 h 2349059"/>
              <a:gd name="connsiteX5" fmla="*/ 1227909 w 2952206"/>
              <a:gd name="connsiteY5" fmla="*/ 2348627 h 2349059"/>
              <a:gd name="connsiteX6" fmla="*/ 1419497 w 2952206"/>
              <a:gd name="connsiteY6" fmla="*/ 2008993 h 2349059"/>
              <a:gd name="connsiteX7" fmla="*/ 1576252 w 2952206"/>
              <a:gd name="connsiteY7" fmla="*/ 1538730 h 2349059"/>
              <a:gd name="connsiteX8" fmla="*/ 1968137 w 2952206"/>
              <a:gd name="connsiteY8" fmla="*/ 1416810 h 2349059"/>
              <a:gd name="connsiteX9" fmla="*/ 2142309 w 2952206"/>
              <a:gd name="connsiteY9" fmla="*/ 903004 h 2349059"/>
              <a:gd name="connsiteX10" fmla="*/ 2464526 w 2952206"/>
              <a:gd name="connsiteY10" fmla="*/ 14730 h 2349059"/>
              <a:gd name="connsiteX11" fmla="*/ 2952206 w 2952206"/>
              <a:gd name="connsiteY11" fmla="*/ 432741 h 234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2206" h="2349059">
                <a:moveTo>
                  <a:pt x="0" y="1373267"/>
                </a:moveTo>
                <a:cubicBezTo>
                  <a:pt x="55880" y="1715078"/>
                  <a:pt x="111761" y="2056890"/>
                  <a:pt x="174172" y="2104787"/>
                </a:cubicBezTo>
                <a:cubicBezTo>
                  <a:pt x="236583" y="2152684"/>
                  <a:pt x="314960" y="1737576"/>
                  <a:pt x="374469" y="1660650"/>
                </a:cubicBezTo>
                <a:cubicBezTo>
                  <a:pt x="433978" y="1583724"/>
                  <a:pt x="445589" y="1575016"/>
                  <a:pt x="531223" y="1643233"/>
                </a:cubicBezTo>
                <a:cubicBezTo>
                  <a:pt x="616857" y="1711450"/>
                  <a:pt x="772160" y="1952387"/>
                  <a:pt x="888274" y="2069953"/>
                </a:cubicBezTo>
                <a:cubicBezTo>
                  <a:pt x="1004388" y="2187519"/>
                  <a:pt x="1139372" y="2358787"/>
                  <a:pt x="1227909" y="2348627"/>
                </a:cubicBezTo>
                <a:cubicBezTo>
                  <a:pt x="1316446" y="2338467"/>
                  <a:pt x="1361440" y="2143976"/>
                  <a:pt x="1419497" y="2008993"/>
                </a:cubicBezTo>
                <a:cubicBezTo>
                  <a:pt x="1477554" y="1874010"/>
                  <a:pt x="1484812" y="1637427"/>
                  <a:pt x="1576252" y="1538730"/>
                </a:cubicBezTo>
                <a:cubicBezTo>
                  <a:pt x="1667692" y="1440033"/>
                  <a:pt x="1873794" y="1522764"/>
                  <a:pt x="1968137" y="1416810"/>
                </a:cubicBezTo>
                <a:cubicBezTo>
                  <a:pt x="2062480" y="1310856"/>
                  <a:pt x="2059578" y="1136684"/>
                  <a:pt x="2142309" y="903004"/>
                </a:cubicBezTo>
                <a:cubicBezTo>
                  <a:pt x="2225041" y="669324"/>
                  <a:pt x="2329543" y="93107"/>
                  <a:pt x="2464526" y="14730"/>
                </a:cubicBezTo>
                <a:cubicBezTo>
                  <a:pt x="2599509" y="-63647"/>
                  <a:pt x="2775857" y="184547"/>
                  <a:pt x="2952206" y="43274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4" name="Google Shape;954;p7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5" name="Google Shape;955;p7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6" name="Google Shape;956;p70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7" name="Google Shape;957;p70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8" name="Google Shape;958;p70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9" name="Google Shape;959;p70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4931" y="122835"/>
            <a:ext cx="5571969" cy="560398"/>
            <a:chOff x="104931" y="122092"/>
            <a:chExt cx="4166445" cy="659567"/>
          </a:xfrm>
        </p:grpSpPr>
        <p:sp>
          <p:nvSpPr>
            <p:cNvPr id="14" name="綵帶 (向上) 13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</a:rPr>
                <a:t>過度擬合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Over</a:t>
              </a:r>
              <a:r>
                <a:rPr lang="zh-TW" alt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fitting</a:t>
              </a:r>
              <a:endParaRPr lang="en-US" altLang="zh-TW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64081" y="759758"/>
            <a:ext cx="1189656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2400" b="1" dirty="0"/>
              <a:t>多項式函數的特性是次方越高，轉折點</a:t>
            </a:r>
            <a:r>
              <a:rPr lang="en-US" altLang="zh-TW" sz="2400" b="1" dirty="0"/>
              <a:t>(</a:t>
            </a:r>
            <a:r>
              <a:rPr lang="zh-TW" altLang="zh-TW" sz="2400" b="1" dirty="0"/>
              <a:t>微分為零的位置</a:t>
            </a:r>
            <a:r>
              <a:rPr lang="en-US" altLang="zh-TW" sz="2400" b="1" dirty="0"/>
              <a:t>)</a:t>
            </a:r>
            <a:r>
              <a:rPr lang="zh-TW" altLang="zh-TW" sz="2400" b="1" dirty="0"/>
              <a:t>越多，越容易擬合訓練數據的分佈，損失函數會變很小。</a:t>
            </a:r>
            <a:endParaRPr lang="zh-TW" altLang="zh-TW" sz="2400" dirty="0"/>
          </a:p>
          <a:p>
            <a:r>
              <a:rPr lang="zh-TW" altLang="zh-TW" sz="2400" b="1" dirty="0"/>
              <a:t>例：</a:t>
            </a:r>
            <a:r>
              <a:rPr lang="en-US" altLang="zh-TW" sz="2400" b="1" dirty="0"/>
              <a:t>3</a:t>
            </a:r>
            <a:r>
              <a:rPr lang="zh-TW" altLang="zh-TW" sz="2400" b="1" dirty="0"/>
              <a:t>次方的多項式函數，導函數為</a:t>
            </a:r>
            <a:r>
              <a:rPr lang="en-US" altLang="zh-TW" sz="2400" b="1" dirty="0"/>
              <a:t>2</a:t>
            </a:r>
            <a:r>
              <a:rPr lang="zh-TW" altLang="zh-TW" sz="2400" b="1" dirty="0"/>
              <a:t>次方，其函數圖最多有</a:t>
            </a:r>
            <a:r>
              <a:rPr lang="en-US" altLang="zh-TW" sz="2400" b="1" dirty="0"/>
              <a:t>2</a:t>
            </a:r>
            <a:r>
              <a:rPr lang="zh-TW" altLang="zh-TW" sz="2400" b="1" dirty="0"/>
              <a:t>個轉折點。</a:t>
            </a:r>
            <a:endParaRPr lang="zh-TW" altLang="zh-TW" sz="2400" dirty="0"/>
          </a:p>
          <a:p>
            <a:r>
              <a:rPr lang="zh-TW" altLang="zh-TW" sz="2400" b="1" dirty="0"/>
              <a:t>例：</a:t>
            </a:r>
            <a:r>
              <a:rPr lang="en-US" altLang="zh-TW" sz="2400" b="1" dirty="0"/>
              <a:t>4</a:t>
            </a:r>
            <a:r>
              <a:rPr lang="zh-TW" altLang="zh-TW" sz="2400" b="1" dirty="0"/>
              <a:t>次方的多項式函數，導函數為</a:t>
            </a:r>
            <a:r>
              <a:rPr lang="en-US" altLang="zh-TW" sz="2400" b="1" dirty="0"/>
              <a:t>3</a:t>
            </a:r>
            <a:r>
              <a:rPr lang="zh-TW" altLang="zh-TW" sz="2400" b="1" dirty="0"/>
              <a:t>次方，其函數圖最多有</a:t>
            </a:r>
            <a:r>
              <a:rPr lang="en-US" altLang="zh-TW" sz="2400" b="1" dirty="0"/>
              <a:t>3</a:t>
            </a:r>
            <a:r>
              <a:rPr lang="zh-TW" altLang="zh-TW" sz="2400" b="1" dirty="0"/>
              <a:t>個轉折點。</a:t>
            </a:r>
            <a:endParaRPr lang="zh-TW" altLang="zh-TW" sz="2400" dirty="0"/>
          </a:p>
          <a:p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89637" y="5952946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89072" y="3050108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88578" y="2861813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8" y="2861813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667950" y="5943777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950" y="5943777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>
            <a:off x="1803277" y="49727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552120" y="47194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854698" y="52172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1442670" y="53593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1963432" y="53252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2258058" y="47600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2614840" y="453661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2839739" y="381354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3280638" y="34320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62"/>
          <p:cNvCxnSpPr/>
          <p:nvPr/>
        </p:nvCxnSpPr>
        <p:spPr>
          <a:xfrm>
            <a:off x="4479657" y="5943777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4479092" y="3040939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078598" y="2852644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598" y="2852644"/>
                <a:ext cx="45397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7557970" y="59346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970" y="5934608"/>
                <a:ext cx="4475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接點 66"/>
          <p:cNvCxnSpPr/>
          <p:nvPr/>
        </p:nvCxnSpPr>
        <p:spPr>
          <a:xfrm>
            <a:off x="5693297" y="49636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手繪多邊形 67"/>
          <p:cNvSpPr/>
          <p:nvPr/>
        </p:nvSpPr>
        <p:spPr>
          <a:xfrm>
            <a:off x="4490983" y="3326180"/>
            <a:ext cx="2733675" cy="2185070"/>
          </a:xfrm>
          <a:custGeom>
            <a:avLst/>
            <a:gdLst>
              <a:gd name="connsiteX0" fmla="*/ 0 w 2733675"/>
              <a:gd name="connsiteY0" fmla="*/ 1543050 h 2185070"/>
              <a:gd name="connsiteX1" fmla="*/ 1209675 w 2733675"/>
              <a:gd name="connsiteY1" fmla="*/ 2105025 h 2185070"/>
              <a:gd name="connsiteX2" fmla="*/ 2733675 w 2733675"/>
              <a:gd name="connsiteY2" fmla="*/ 0 h 218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3675" h="2185070">
                <a:moveTo>
                  <a:pt x="0" y="1543050"/>
                </a:moveTo>
                <a:cubicBezTo>
                  <a:pt x="377031" y="1952625"/>
                  <a:pt x="754063" y="2362200"/>
                  <a:pt x="1209675" y="2105025"/>
                </a:cubicBezTo>
                <a:cubicBezTo>
                  <a:pt x="1665287" y="1847850"/>
                  <a:pt x="2199481" y="923925"/>
                  <a:pt x="2733675" y="0"/>
                </a:cubicBezTo>
              </a:path>
            </a:pathLst>
          </a:cu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4442140" y="471031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4744718" y="52081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332690" y="535014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5853452" y="53161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6148078" y="47509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6504860" y="452744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6729759" y="38043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170658" y="34229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/>
          <p:cNvCxnSpPr/>
          <p:nvPr/>
        </p:nvCxnSpPr>
        <p:spPr>
          <a:xfrm>
            <a:off x="8346471" y="5943777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8345906" y="3040939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7945412" y="2852644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412" y="2852644"/>
                <a:ext cx="453970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11424784" y="59346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784" y="5934608"/>
                <a:ext cx="4475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接點 80"/>
          <p:cNvCxnSpPr/>
          <p:nvPr/>
        </p:nvCxnSpPr>
        <p:spPr>
          <a:xfrm>
            <a:off x="9560111" y="49636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橢圓 82"/>
          <p:cNvSpPr/>
          <p:nvPr/>
        </p:nvSpPr>
        <p:spPr>
          <a:xfrm>
            <a:off x="8308954" y="471031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8611532" y="52081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9199504" y="535014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9720266" y="53161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10014892" y="47509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10371674" y="452744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10596573" y="38043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11037472" y="34229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606120" y="3444337"/>
            <a:ext cx="3118761" cy="22569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" name="矩形 927"/>
          <p:cNvSpPr/>
          <p:nvPr/>
        </p:nvSpPr>
        <p:spPr>
          <a:xfrm>
            <a:off x="1072633" y="2749545"/>
            <a:ext cx="2268428" cy="3718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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低度擬合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909177" y="2749545"/>
            <a:ext cx="2268428" cy="371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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擬合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675428" y="2749545"/>
            <a:ext cx="2268428" cy="371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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過度擬合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5" name="Google Shape;955;p7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6" name="Google Shape;956;p70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7" name="Google Shape;957;p70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8" name="Google Shape;958;p70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9" name="Google Shape;959;p70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4931" y="122835"/>
            <a:ext cx="5571969" cy="560398"/>
            <a:chOff x="104931" y="122092"/>
            <a:chExt cx="4166445" cy="659567"/>
          </a:xfrm>
        </p:grpSpPr>
        <p:sp>
          <p:nvSpPr>
            <p:cNvPr id="14" name="綵帶 (向上) 13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</a:rPr>
                <a:t>過度擬合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Over</a:t>
              </a:r>
              <a:r>
                <a:rPr lang="zh-TW" alt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fitting</a:t>
              </a:r>
              <a:endParaRPr lang="en-US" altLang="zh-TW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305007" y="4400652"/>
            <a:ext cx="37336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2400" b="1" dirty="0" smtClean="0">
                <a:solidFill>
                  <a:srgbClr val="FF0000"/>
                </a:solidFill>
              </a:rPr>
              <a:t>在</a:t>
            </a:r>
            <a:r>
              <a:rPr lang="zh-TW" altLang="zh-TW" sz="2400" b="1" dirty="0">
                <a:solidFill>
                  <a:srgbClr val="FF0000"/>
                </a:solidFill>
              </a:rPr>
              <a:t>訓練集數據中匹配的非常完美；</a:t>
            </a:r>
            <a:r>
              <a:rPr lang="zh-TW" altLang="zh-TW" sz="2400" b="1" dirty="0" smtClean="0">
                <a:solidFill>
                  <a:srgbClr val="FF0000"/>
                </a:solidFill>
              </a:rPr>
              <a:t>但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在</a:t>
            </a:r>
            <a:r>
              <a:rPr lang="zh-TW" altLang="en-US" sz="2400" b="1" dirty="0">
                <a:solidFill>
                  <a:srgbClr val="FF0000"/>
                </a:solidFill>
              </a:rPr>
              <a:t>測試</a:t>
            </a:r>
            <a:r>
              <a:rPr lang="zh-TW" altLang="zh-TW" sz="2400" b="1" dirty="0" smtClean="0">
                <a:solidFill>
                  <a:srgbClr val="FF0000"/>
                </a:solidFill>
              </a:rPr>
              <a:t>集數據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中偏差嚴重</a:t>
            </a:r>
            <a:r>
              <a:rPr lang="zh-TW" altLang="zh-TW" sz="2400" b="1" dirty="0" smtClean="0">
                <a:solidFill>
                  <a:srgbClr val="FF0000"/>
                </a:solidFill>
              </a:rPr>
              <a:t>。</a:t>
            </a:r>
            <a:endParaRPr lang="zh-TW" altLang="zh-TW" sz="24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815433" y="3790515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433" y="3790515"/>
                <a:ext cx="44755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7705453" y="3781346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453" y="3781346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11572267" y="3781346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2267" y="3781346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139155" y="849519"/>
            <a:ext cx="11559475" cy="3218324"/>
            <a:chOff x="188578" y="2749545"/>
            <a:chExt cx="11559475" cy="3218324"/>
          </a:xfrm>
        </p:grpSpPr>
        <p:sp>
          <p:nvSpPr>
            <p:cNvPr id="27" name="手繪多邊形 26"/>
            <p:cNvSpPr/>
            <p:nvPr/>
          </p:nvSpPr>
          <p:spPr>
            <a:xfrm>
              <a:off x="8368937" y="3329364"/>
              <a:ext cx="2952206" cy="2349059"/>
            </a:xfrm>
            <a:custGeom>
              <a:avLst/>
              <a:gdLst>
                <a:gd name="connsiteX0" fmla="*/ 0 w 2952206"/>
                <a:gd name="connsiteY0" fmla="*/ 1373267 h 2349059"/>
                <a:gd name="connsiteX1" fmla="*/ 174172 w 2952206"/>
                <a:gd name="connsiteY1" fmla="*/ 2104787 h 2349059"/>
                <a:gd name="connsiteX2" fmla="*/ 374469 w 2952206"/>
                <a:gd name="connsiteY2" fmla="*/ 1660650 h 2349059"/>
                <a:gd name="connsiteX3" fmla="*/ 531223 w 2952206"/>
                <a:gd name="connsiteY3" fmla="*/ 1643233 h 2349059"/>
                <a:gd name="connsiteX4" fmla="*/ 888274 w 2952206"/>
                <a:gd name="connsiteY4" fmla="*/ 2069953 h 2349059"/>
                <a:gd name="connsiteX5" fmla="*/ 1227909 w 2952206"/>
                <a:gd name="connsiteY5" fmla="*/ 2348627 h 2349059"/>
                <a:gd name="connsiteX6" fmla="*/ 1419497 w 2952206"/>
                <a:gd name="connsiteY6" fmla="*/ 2008993 h 2349059"/>
                <a:gd name="connsiteX7" fmla="*/ 1576252 w 2952206"/>
                <a:gd name="connsiteY7" fmla="*/ 1538730 h 2349059"/>
                <a:gd name="connsiteX8" fmla="*/ 1968137 w 2952206"/>
                <a:gd name="connsiteY8" fmla="*/ 1416810 h 2349059"/>
                <a:gd name="connsiteX9" fmla="*/ 2142309 w 2952206"/>
                <a:gd name="connsiteY9" fmla="*/ 903004 h 2349059"/>
                <a:gd name="connsiteX10" fmla="*/ 2464526 w 2952206"/>
                <a:gd name="connsiteY10" fmla="*/ 14730 h 2349059"/>
                <a:gd name="connsiteX11" fmla="*/ 2952206 w 2952206"/>
                <a:gd name="connsiteY11" fmla="*/ 432741 h 23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2206" h="2349059">
                  <a:moveTo>
                    <a:pt x="0" y="1373267"/>
                  </a:moveTo>
                  <a:cubicBezTo>
                    <a:pt x="55880" y="1715078"/>
                    <a:pt x="111761" y="2056890"/>
                    <a:pt x="174172" y="2104787"/>
                  </a:cubicBezTo>
                  <a:cubicBezTo>
                    <a:pt x="236583" y="2152684"/>
                    <a:pt x="314960" y="1737576"/>
                    <a:pt x="374469" y="1660650"/>
                  </a:cubicBezTo>
                  <a:cubicBezTo>
                    <a:pt x="433978" y="1583724"/>
                    <a:pt x="445589" y="1575016"/>
                    <a:pt x="531223" y="1643233"/>
                  </a:cubicBezTo>
                  <a:cubicBezTo>
                    <a:pt x="616857" y="1711450"/>
                    <a:pt x="772160" y="1952387"/>
                    <a:pt x="888274" y="2069953"/>
                  </a:cubicBezTo>
                  <a:cubicBezTo>
                    <a:pt x="1004388" y="2187519"/>
                    <a:pt x="1139372" y="2358787"/>
                    <a:pt x="1227909" y="2348627"/>
                  </a:cubicBezTo>
                  <a:cubicBezTo>
                    <a:pt x="1316446" y="2338467"/>
                    <a:pt x="1361440" y="2143976"/>
                    <a:pt x="1419497" y="2008993"/>
                  </a:cubicBezTo>
                  <a:cubicBezTo>
                    <a:pt x="1477554" y="1874010"/>
                    <a:pt x="1484812" y="1637427"/>
                    <a:pt x="1576252" y="1538730"/>
                  </a:cubicBezTo>
                  <a:cubicBezTo>
                    <a:pt x="1667692" y="1440033"/>
                    <a:pt x="1873794" y="1522764"/>
                    <a:pt x="1968137" y="1416810"/>
                  </a:cubicBezTo>
                  <a:cubicBezTo>
                    <a:pt x="2062480" y="1310856"/>
                    <a:pt x="2059578" y="1136684"/>
                    <a:pt x="2142309" y="903004"/>
                  </a:cubicBezTo>
                  <a:cubicBezTo>
                    <a:pt x="2225041" y="669324"/>
                    <a:pt x="2329543" y="93107"/>
                    <a:pt x="2464526" y="14730"/>
                  </a:cubicBezTo>
                  <a:cubicBezTo>
                    <a:pt x="2599509" y="-63647"/>
                    <a:pt x="2775857" y="184547"/>
                    <a:pt x="2952206" y="432741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6" name="直線單箭頭接點 15"/>
            <p:cNvCxnSpPr/>
            <p:nvPr/>
          </p:nvCxnSpPr>
          <p:spPr>
            <a:xfrm>
              <a:off x="589637" y="5952946"/>
              <a:ext cx="340158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589072" y="3050108"/>
              <a:ext cx="17048" cy="291776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188578" y="2861813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78" y="2861813"/>
                  <a:ext cx="45397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接點 20"/>
            <p:cNvCxnSpPr/>
            <p:nvPr/>
          </p:nvCxnSpPr>
          <p:spPr>
            <a:xfrm>
              <a:off x="1803277" y="4972789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橢圓 7"/>
            <p:cNvSpPr/>
            <p:nvPr/>
          </p:nvSpPr>
          <p:spPr>
            <a:xfrm>
              <a:off x="552120" y="4719487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854698" y="521729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1442670" y="535931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1963432" y="532529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2258058" y="476009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2614840" y="453661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2839739" y="3813547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3280638" y="3432096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單箭頭接點 62"/>
            <p:cNvCxnSpPr/>
            <p:nvPr/>
          </p:nvCxnSpPr>
          <p:spPr>
            <a:xfrm>
              <a:off x="4479657" y="5943777"/>
              <a:ext cx="340158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V="1">
              <a:off x="4479092" y="3040939"/>
              <a:ext cx="17048" cy="291776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4078598" y="2852644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598" y="2852644"/>
                  <a:ext cx="45397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線接點 66"/>
            <p:cNvCxnSpPr/>
            <p:nvPr/>
          </p:nvCxnSpPr>
          <p:spPr>
            <a:xfrm>
              <a:off x="5693297" y="4963620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手繪多邊形 67"/>
            <p:cNvSpPr/>
            <p:nvPr/>
          </p:nvSpPr>
          <p:spPr>
            <a:xfrm>
              <a:off x="4490983" y="3326180"/>
              <a:ext cx="2733675" cy="2185070"/>
            </a:xfrm>
            <a:custGeom>
              <a:avLst/>
              <a:gdLst>
                <a:gd name="connsiteX0" fmla="*/ 0 w 2733675"/>
                <a:gd name="connsiteY0" fmla="*/ 1543050 h 2185070"/>
                <a:gd name="connsiteX1" fmla="*/ 1209675 w 2733675"/>
                <a:gd name="connsiteY1" fmla="*/ 2105025 h 2185070"/>
                <a:gd name="connsiteX2" fmla="*/ 2733675 w 2733675"/>
                <a:gd name="connsiteY2" fmla="*/ 0 h 218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675" h="2185070">
                  <a:moveTo>
                    <a:pt x="0" y="1543050"/>
                  </a:moveTo>
                  <a:cubicBezTo>
                    <a:pt x="377031" y="1952625"/>
                    <a:pt x="754063" y="2362200"/>
                    <a:pt x="1209675" y="2105025"/>
                  </a:cubicBezTo>
                  <a:cubicBezTo>
                    <a:pt x="1665287" y="1847850"/>
                    <a:pt x="2199481" y="923925"/>
                    <a:pt x="2733675" y="0"/>
                  </a:cubicBezTo>
                </a:path>
              </a:pathLst>
            </a:cu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橢圓 68"/>
            <p:cNvSpPr/>
            <p:nvPr/>
          </p:nvSpPr>
          <p:spPr>
            <a:xfrm>
              <a:off x="4442140" y="4710318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/>
            <p:cNvSpPr/>
            <p:nvPr/>
          </p:nvSpPr>
          <p:spPr>
            <a:xfrm>
              <a:off x="4744718" y="520812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/>
            <p:cNvSpPr/>
            <p:nvPr/>
          </p:nvSpPr>
          <p:spPr>
            <a:xfrm>
              <a:off x="5332690" y="5350141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橢圓 71"/>
            <p:cNvSpPr/>
            <p:nvPr/>
          </p:nvSpPr>
          <p:spPr>
            <a:xfrm>
              <a:off x="5853452" y="531612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>
              <a:off x="6148078" y="475092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橢圓 73"/>
            <p:cNvSpPr/>
            <p:nvPr/>
          </p:nvSpPr>
          <p:spPr>
            <a:xfrm>
              <a:off x="6504860" y="452744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橢圓 74"/>
            <p:cNvSpPr/>
            <p:nvPr/>
          </p:nvSpPr>
          <p:spPr>
            <a:xfrm>
              <a:off x="6729759" y="3804378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橢圓 75"/>
            <p:cNvSpPr/>
            <p:nvPr/>
          </p:nvSpPr>
          <p:spPr>
            <a:xfrm>
              <a:off x="7170658" y="3422927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7" name="直線單箭頭接點 76"/>
            <p:cNvCxnSpPr/>
            <p:nvPr/>
          </p:nvCxnSpPr>
          <p:spPr>
            <a:xfrm>
              <a:off x="8346471" y="5943777"/>
              <a:ext cx="340158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8345906" y="3040939"/>
              <a:ext cx="17048" cy="291776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7945412" y="2852644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5412" y="2852644"/>
                  <a:ext cx="45397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線接點 80"/>
            <p:cNvCxnSpPr/>
            <p:nvPr/>
          </p:nvCxnSpPr>
          <p:spPr>
            <a:xfrm>
              <a:off x="9560111" y="4963620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橢圓 82"/>
            <p:cNvSpPr/>
            <p:nvPr/>
          </p:nvSpPr>
          <p:spPr>
            <a:xfrm>
              <a:off x="8308954" y="4710318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/>
            <p:cNvSpPr/>
            <p:nvPr/>
          </p:nvSpPr>
          <p:spPr>
            <a:xfrm>
              <a:off x="8611532" y="520812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9199504" y="5350141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9720266" y="531612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10014892" y="475092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10371674" y="4527445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>
              <a:off x="10596573" y="3804378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>
            <a:xfrm>
              <a:off x="11037472" y="3422927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606120" y="3444337"/>
              <a:ext cx="3118761" cy="225692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8" name="矩形 927"/>
            <p:cNvSpPr/>
            <p:nvPr/>
          </p:nvSpPr>
          <p:spPr>
            <a:xfrm>
              <a:off x="1072633" y="2749545"/>
              <a:ext cx="2268428" cy="37180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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低度擬合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4909177" y="2749545"/>
              <a:ext cx="2268428" cy="37180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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擬合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8675428" y="2749545"/>
              <a:ext cx="2268428" cy="3718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sym typeface="Wingdings" panose="05000000000000000000" pitchFamily="2" charset="2"/>
                </a:rPr>
                <a:t>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過度擬合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橢圓 56"/>
            <p:cNvSpPr/>
            <p:nvPr/>
          </p:nvSpPr>
          <p:spPr>
            <a:xfrm>
              <a:off x="7038044" y="3726976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筆跡 3"/>
                <p14:cNvContentPartPr/>
                <p14:nvPr/>
              </p14:nvContentPartPr>
              <p14:xfrm>
                <a:off x="2807880" y="4908650"/>
                <a:ext cx="4320" cy="2880"/>
              </p14:xfrm>
            </p:contentPart>
          </mc:Choice>
          <mc:Fallback xmlns="">
            <p:pic>
              <p:nvPicPr>
                <p:cNvPr id="4" name="筆跡 3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02840" y="4904690"/>
                  <a:ext cx="13680" cy="118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0" name="橢圓 59"/>
            <p:cNvSpPr/>
            <p:nvPr/>
          </p:nvSpPr>
          <p:spPr>
            <a:xfrm>
              <a:off x="6523004" y="4127336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6148078" y="5077087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5600640" y="5464711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/>
            <p:cNvSpPr/>
            <p:nvPr/>
          </p:nvSpPr>
          <p:spPr>
            <a:xfrm>
              <a:off x="5010230" y="5250287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橢圓 90"/>
            <p:cNvSpPr/>
            <p:nvPr/>
          </p:nvSpPr>
          <p:spPr>
            <a:xfrm>
              <a:off x="4576313" y="4996403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橢圓 91"/>
            <p:cNvSpPr/>
            <p:nvPr/>
          </p:nvSpPr>
          <p:spPr>
            <a:xfrm>
              <a:off x="3126587" y="3708318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橢圓 92"/>
            <p:cNvSpPr/>
            <p:nvPr/>
          </p:nvSpPr>
          <p:spPr>
            <a:xfrm>
              <a:off x="2611547" y="4108678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橢圓 93"/>
            <p:cNvSpPr/>
            <p:nvPr/>
          </p:nvSpPr>
          <p:spPr>
            <a:xfrm>
              <a:off x="2236621" y="5058429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橢圓 94"/>
            <p:cNvSpPr/>
            <p:nvPr/>
          </p:nvSpPr>
          <p:spPr>
            <a:xfrm>
              <a:off x="1689183" y="5446053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橢圓 95"/>
            <p:cNvSpPr/>
            <p:nvPr/>
          </p:nvSpPr>
          <p:spPr>
            <a:xfrm>
              <a:off x="1098773" y="5231629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橢圓 96"/>
            <p:cNvSpPr/>
            <p:nvPr/>
          </p:nvSpPr>
          <p:spPr>
            <a:xfrm>
              <a:off x="664856" y="4977745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>
            <a:xfrm>
              <a:off x="10863721" y="3720526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>
              <a:off x="10348681" y="4120886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>
              <a:off x="9973755" y="5070637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>
              <a:off x="9426317" y="5458261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橢圓 103"/>
            <p:cNvSpPr/>
            <p:nvPr/>
          </p:nvSpPr>
          <p:spPr>
            <a:xfrm>
              <a:off x="8835907" y="5243837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橢圓 104"/>
            <p:cNvSpPr/>
            <p:nvPr/>
          </p:nvSpPr>
          <p:spPr>
            <a:xfrm>
              <a:off x="8401990" y="4989953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6" name="文字方塊 105"/>
          <p:cNvSpPr txBox="1"/>
          <p:nvPr/>
        </p:nvSpPr>
        <p:spPr>
          <a:xfrm>
            <a:off x="4339819" y="4447126"/>
            <a:ext cx="3733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2400" b="1" dirty="0">
                <a:solidFill>
                  <a:schemeClr val="accent3"/>
                </a:solidFill>
              </a:rPr>
              <a:t>模型函數簡單、泛化能力好，不管用訓練集數據或驗證集數據測試，發現模型結果差距都非常小。</a:t>
            </a:r>
            <a:endParaRPr lang="zh-TW" altLang="en-US" sz="2400" dirty="0">
              <a:solidFill>
                <a:schemeClr val="accent3"/>
              </a:solidFill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536599" y="4425201"/>
            <a:ext cx="3733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2400" b="1" dirty="0">
                <a:solidFill>
                  <a:schemeClr val="accent4"/>
                </a:solidFill>
              </a:rPr>
              <a:t>模型</a:t>
            </a:r>
            <a:r>
              <a:rPr lang="zh-TW" altLang="zh-TW" sz="2400" b="1" dirty="0" smtClean="0">
                <a:solidFill>
                  <a:schemeClr val="accent4"/>
                </a:solidFill>
              </a:rPr>
              <a:t>函數</a:t>
            </a:r>
            <a:r>
              <a:rPr lang="zh-TW" altLang="en-US" sz="2400" b="1" dirty="0" smtClean="0">
                <a:solidFill>
                  <a:schemeClr val="accent4"/>
                </a:solidFill>
              </a:rPr>
              <a:t>過於</a:t>
            </a:r>
            <a:r>
              <a:rPr lang="zh-TW" altLang="zh-TW" sz="2400" b="1" dirty="0" smtClean="0">
                <a:solidFill>
                  <a:schemeClr val="accent4"/>
                </a:solidFill>
              </a:rPr>
              <a:t>簡單、不</a:t>
            </a:r>
            <a:r>
              <a:rPr lang="zh-TW" altLang="zh-TW" sz="2400" b="1" dirty="0">
                <a:solidFill>
                  <a:schemeClr val="accent4"/>
                </a:solidFill>
              </a:rPr>
              <a:t>管用訓練集數據或驗證集數據測試，發現模型結果差距都</a:t>
            </a:r>
            <a:r>
              <a:rPr lang="zh-TW" altLang="zh-TW" sz="2400" b="1" dirty="0" smtClean="0">
                <a:solidFill>
                  <a:schemeClr val="accent4"/>
                </a:solidFill>
              </a:rPr>
              <a:t>非常</a:t>
            </a:r>
            <a:r>
              <a:rPr lang="zh-TW" altLang="en-US" sz="2400" b="1" dirty="0" smtClean="0">
                <a:solidFill>
                  <a:schemeClr val="accent4"/>
                </a:solidFill>
              </a:rPr>
              <a:t>大</a:t>
            </a:r>
            <a:r>
              <a:rPr lang="zh-TW" altLang="zh-TW" sz="2400" b="1" dirty="0" smtClean="0">
                <a:solidFill>
                  <a:schemeClr val="accent4"/>
                </a:solidFill>
              </a:rPr>
              <a:t>。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5" name="Google Shape;955;p7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6" name="Google Shape;956;p70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9" name="Google Shape;959;p70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4931" y="122835"/>
            <a:ext cx="5571969" cy="560398"/>
            <a:chOff x="104931" y="122092"/>
            <a:chExt cx="4166445" cy="659567"/>
          </a:xfrm>
        </p:grpSpPr>
        <p:sp>
          <p:nvSpPr>
            <p:cNvPr id="14" name="綵帶 (向上) 13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</a:rPr>
                <a:t>過度擬合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Over</a:t>
              </a:r>
              <a:r>
                <a:rPr lang="zh-TW" alt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fitting</a:t>
              </a:r>
              <a:endParaRPr lang="en-US" altLang="zh-TW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255345" y="890337"/>
            <a:ext cx="6257344" cy="4992711"/>
            <a:chOff x="6965860" y="1052697"/>
            <a:chExt cx="4123836" cy="32903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10642138" y="3881425"/>
                  <a:ext cx="44755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138" y="3881425"/>
                  <a:ext cx="447558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手繪多邊形 26"/>
            <p:cNvSpPr/>
            <p:nvPr/>
          </p:nvSpPr>
          <p:spPr>
            <a:xfrm>
              <a:off x="7389385" y="1529417"/>
              <a:ext cx="2952206" cy="2349059"/>
            </a:xfrm>
            <a:custGeom>
              <a:avLst/>
              <a:gdLst>
                <a:gd name="connsiteX0" fmla="*/ 0 w 2952206"/>
                <a:gd name="connsiteY0" fmla="*/ 1373267 h 2349059"/>
                <a:gd name="connsiteX1" fmla="*/ 174172 w 2952206"/>
                <a:gd name="connsiteY1" fmla="*/ 2104787 h 2349059"/>
                <a:gd name="connsiteX2" fmla="*/ 374469 w 2952206"/>
                <a:gd name="connsiteY2" fmla="*/ 1660650 h 2349059"/>
                <a:gd name="connsiteX3" fmla="*/ 531223 w 2952206"/>
                <a:gd name="connsiteY3" fmla="*/ 1643233 h 2349059"/>
                <a:gd name="connsiteX4" fmla="*/ 888274 w 2952206"/>
                <a:gd name="connsiteY4" fmla="*/ 2069953 h 2349059"/>
                <a:gd name="connsiteX5" fmla="*/ 1227909 w 2952206"/>
                <a:gd name="connsiteY5" fmla="*/ 2348627 h 2349059"/>
                <a:gd name="connsiteX6" fmla="*/ 1419497 w 2952206"/>
                <a:gd name="connsiteY6" fmla="*/ 2008993 h 2349059"/>
                <a:gd name="connsiteX7" fmla="*/ 1576252 w 2952206"/>
                <a:gd name="connsiteY7" fmla="*/ 1538730 h 2349059"/>
                <a:gd name="connsiteX8" fmla="*/ 1968137 w 2952206"/>
                <a:gd name="connsiteY8" fmla="*/ 1416810 h 2349059"/>
                <a:gd name="connsiteX9" fmla="*/ 2142309 w 2952206"/>
                <a:gd name="connsiteY9" fmla="*/ 903004 h 2349059"/>
                <a:gd name="connsiteX10" fmla="*/ 2464526 w 2952206"/>
                <a:gd name="connsiteY10" fmla="*/ 14730 h 2349059"/>
                <a:gd name="connsiteX11" fmla="*/ 2952206 w 2952206"/>
                <a:gd name="connsiteY11" fmla="*/ 432741 h 23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2206" h="2349059">
                  <a:moveTo>
                    <a:pt x="0" y="1373267"/>
                  </a:moveTo>
                  <a:cubicBezTo>
                    <a:pt x="55880" y="1715078"/>
                    <a:pt x="111761" y="2056890"/>
                    <a:pt x="174172" y="2104787"/>
                  </a:cubicBezTo>
                  <a:cubicBezTo>
                    <a:pt x="236583" y="2152684"/>
                    <a:pt x="314960" y="1737576"/>
                    <a:pt x="374469" y="1660650"/>
                  </a:cubicBezTo>
                  <a:cubicBezTo>
                    <a:pt x="433978" y="1583724"/>
                    <a:pt x="445589" y="1575016"/>
                    <a:pt x="531223" y="1643233"/>
                  </a:cubicBezTo>
                  <a:cubicBezTo>
                    <a:pt x="616857" y="1711450"/>
                    <a:pt x="772160" y="1952387"/>
                    <a:pt x="888274" y="2069953"/>
                  </a:cubicBezTo>
                  <a:cubicBezTo>
                    <a:pt x="1004388" y="2187519"/>
                    <a:pt x="1139372" y="2358787"/>
                    <a:pt x="1227909" y="2348627"/>
                  </a:cubicBezTo>
                  <a:cubicBezTo>
                    <a:pt x="1316446" y="2338467"/>
                    <a:pt x="1361440" y="2143976"/>
                    <a:pt x="1419497" y="2008993"/>
                  </a:cubicBezTo>
                  <a:cubicBezTo>
                    <a:pt x="1477554" y="1874010"/>
                    <a:pt x="1484812" y="1637427"/>
                    <a:pt x="1576252" y="1538730"/>
                  </a:cubicBezTo>
                  <a:cubicBezTo>
                    <a:pt x="1667692" y="1440033"/>
                    <a:pt x="1873794" y="1522764"/>
                    <a:pt x="1968137" y="1416810"/>
                  </a:cubicBezTo>
                  <a:cubicBezTo>
                    <a:pt x="2062480" y="1310856"/>
                    <a:pt x="2059578" y="1136684"/>
                    <a:pt x="2142309" y="903004"/>
                  </a:cubicBezTo>
                  <a:cubicBezTo>
                    <a:pt x="2225041" y="669324"/>
                    <a:pt x="2329543" y="93107"/>
                    <a:pt x="2464526" y="14730"/>
                  </a:cubicBezTo>
                  <a:cubicBezTo>
                    <a:pt x="2599509" y="-63647"/>
                    <a:pt x="2775857" y="184547"/>
                    <a:pt x="2952206" y="432741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7" name="直線單箭頭接點 76"/>
            <p:cNvCxnSpPr/>
            <p:nvPr/>
          </p:nvCxnSpPr>
          <p:spPr>
            <a:xfrm>
              <a:off x="7366919" y="4143830"/>
              <a:ext cx="340158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7366354" y="1240992"/>
              <a:ext cx="17048" cy="291776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6965860" y="1052697"/>
                  <a:ext cx="4539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5860" y="1052697"/>
                  <a:ext cx="45397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線接點 80"/>
            <p:cNvCxnSpPr/>
            <p:nvPr/>
          </p:nvCxnSpPr>
          <p:spPr>
            <a:xfrm>
              <a:off x="8580559" y="316367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橢圓 82"/>
            <p:cNvSpPr/>
            <p:nvPr/>
          </p:nvSpPr>
          <p:spPr>
            <a:xfrm>
              <a:off x="7329402" y="2910371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橢圓 83"/>
            <p:cNvSpPr/>
            <p:nvPr/>
          </p:nvSpPr>
          <p:spPr>
            <a:xfrm>
              <a:off x="7631980" y="3408178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橢圓 84"/>
            <p:cNvSpPr/>
            <p:nvPr/>
          </p:nvSpPr>
          <p:spPr>
            <a:xfrm>
              <a:off x="8219952" y="3550194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/>
            <p:cNvSpPr/>
            <p:nvPr/>
          </p:nvSpPr>
          <p:spPr>
            <a:xfrm>
              <a:off x="8740714" y="3516178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橢圓 86"/>
            <p:cNvSpPr/>
            <p:nvPr/>
          </p:nvSpPr>
          <p:spPr>
            <a:xfrm>
              <a:off x="9035340" y="2950978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橢圓 87"/>
            <p:cNvSpPr/>
            <p:nvPr/>
          </p:nvSpPr>
          <p:spPr>
            <a:xfrm>
              <a:off x="9392122" y="2727498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橢圓 88"/>
            <p:cNvSpPr/>
            <p:nvPr/>
          </p:nvSpPr>
          <p:spPr>
            <a:xfrm>
              <a:off x="9617021" y="2004431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橢圓 89"/>
            <p:cNvSpPr/>
            <p:nvPr/>
          </p:nvSpPr>
          <p:spPr>
            <a:xfrm>
              <a:off x="10057920" y="162298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橢圓 97"/>
            <p:cNvSpPr/>
            <p:nvPr/>
          </p:nvSpPr>
          <p:spPr>
            <a:xfrm>
              <a:off x="9884169" y="1920579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橢圓 98"/>
            <p:cNvSpPr/>
            <p:nvPr/>
          </p:nvSpPr>
          <p:spPr>
            <a:xfrm>
              <a:off x="9369129" y="2320939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橢圓 99"/>
            <p:cNvSpPr/>
            <p:nvPr/>
          </p:nvSpPr>
          <p:spPr>
            <a:xfrm>
              <a:off x="8994203" y="3270690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橢圓 102"/>
            <p:cNvSpPr/>
            <p:nvPr/>
          </p:nvSpPr>
          <p:spPr>
            <a:xfrm>
              <a:off x="8446765" y="3658314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橢圓 103"/>
            <p:cNvSpPr/>
            <p:nvPr/>
          </p:nvSpPr>
          <p:spPr>
            <a:xfrm>
              <a:off x="7856355" y="3443890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橢圓 104"/>
            <p:cNvSpPr/>
            <p:nvPr/>
          </p:nvSpPr>
          <p:spPr>
            <a:xfrm>
              <a:off x="7422438" y="3190006"/>
              <a:ext cx="108000" cy="108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65722" y="105775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  <a:tabLst>
                <a:tab pos="228600" algn="l"/>
                <a:tab pos="457200" algn="l"/>
              </a:tabLst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過度擬合的解決方法：</a:t>
            </a:r>
            <a:endParaRPr lang="zh-TW" altLang="zh-TW" sz="1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增加樣本數量</a:t>
            </a:r>
            <a:endParaRPr lang="zh-TW" altLang="zh-TW" sz="1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減少模型複雜度</a:t>
            </a:r>
            <a:endParaRPr lang="zh-TW" altLang="zh-TW" sz="1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減少訓練次數</a:t>
            </a:r>
            <a:endParaRPr lang="zh-TW" alt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190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2" name="Google Shape;332;p2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" name="群組 5"/>
          <p:cNvGrpSpPr/>
          <p:nvPr/>
        </p:nvGrpSpPr>
        <p:grpSpPr>
          <a:xfrm>
            <a:off x="104930" y="122092"/>
            <a:ext cx="5666283" cy="576447"/>
            <a:chOff x="104930" y="122092"/>
            <a:chExt cx="5021705" cy="659567"/>
          </a:xfrm>
        </p:grpSpPr>
        <p:sp>
          <p:nvSpPr>
            <p:cNvPr id="7" name="綵帶 (向上) 6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79488" y="131217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函數的微分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導函數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52002" y="864330"/>
            <a:ext cx="1181081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利用微分找函數的極值：當函數的導函數為零時</a:t>
            </a:r>
            <a:r>
              <a:rPr lang="en-US" altLang="zh-TW" sz="2400" b="1" dirty="0"/>
              <a:t>(</a:t>
            </a:r>
            <a:r>
              <a:rPr lang="zh-TW" altLang="zh-TW" sz="2400" b="1" dirty="0"/>
              <a:t>切線呈水平位置</a:t>
            </a:r>
            <a:r>
              <a:rPr lang="en-US" altLang="zh-TW" sz="2400" b="1" dirty="0"/>
              <a:t>)</a:t>
            </a:r>
            <a:r>
              <a:rPr lang="zh-TW" altLang="zh-TW" sz="2400" b="1" dirty="0"/>
              <a:t>，原函數會有極大值或極小</a:t>
            </a:r>
            <a:r>
              <a:rPr lang="zh-TW" altLang="zh-TW" sz="2400" b="1" dirty="0" smtClean="0"/>
              <a:t>值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/>
              <a:t>局部</a:t>
            </a:r>
            <a:r>
              <a:rPr lang="zh-TW" altLang="zh-TW" sz="2400" b="1" dirty="0"/>
              <a:t>最小值可能會有好幾個位置，但全域最小值只有一個</a:t>
            </a:r>
            <a:r>
              <a:rPr lang="zh-TW" altLang="zh-TW" sz="2400" b="1" dirty="0" smtClean="0"/>
              <a:t>。</a:t>
            </a:r>
            <a:endParaRPr lang="zh-TW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2256760" y="6021132"/>
            <a:ext cx="81552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247769" y="2061282"/>
            <a:ext cx="23199" cy="39705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93799" y="1901108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799" y="1901108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0420959" y="575812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0959" y="5758124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0" name="直線接點 319"/>
          <p:cNvCxnSpPr/>
          <p:nvPr/>
        </p:nvCxnSpPr>
        <p:spPr>
          <a:xfrm>
            <a:off x="10253272" y="199369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手繪多邊形 14"/>
          <p:cNvSpPr/>
          <p:nvPr/>
        </p:nvSpPr>
        <p:spPr>
          <a:xfrm>
            <a:off x="2633472" y="2048256"/>
            <a:ext cx="7412736" cy="3533421"/>
          </a:xfrm>
          <a:custGeom>
            <a:avLst/>
            <a:gdLst>
              <a:gd name="connsiteX0" fmla="*/ 0 w 7412736"/>
              <a:gd name="connsiteY0" fmla="*/ 0 h 3533421"/>
              <a:gd name="connsiteX1" fmla="*/ 475488 w 7412736"/>
              <a:gd name="connsiteY1" fmla="*/ 2535936 h 3533421"/>
              <a:gd name="connsiteX2" fmla="*/ 1597152 w 7412736"/>
              <a:gd name="connsiteY2" fmla="*/ 1645920 h 3533421"/>
              <a:gd name="connsiteX3" fmla="*/ 3304032 w 7412736"/>
              <a:gd name="connsiteY3" fmla="*/ 2852928 h 3533421"/>
              <a:gd name="connsiteX4" fmla="*/ 4986528 w 7412736"/>
              <a:gd name="connsiteY4" fmla="*/ 1914144 h 3533421"/>
              <a:gd name="connsiteX5" fmla="*/ 6120384 w 7412736"/>
              <a:gd name="connsiteY5" fmla="*/ 3523488 h 3533421"/>
              <a:gd name="connsiteX6" fmla="*/ 7412736 w 7412736"/>
              <a:gd name="connsiteY6" fmla="*/ 999744 h 3533421"/>
              <a:gd name="connsiteX7" fmla="*/ 7412736 w 7412736"/>
              <a:gd name="connsiteY7" fmla="*/ 999744 h 353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12736" h="3533421">
                <a:moveTo>
                  <a:pt x="0" y="0"/>
                </a:moveTo>
                <a:cubicBezTo>
                  <a:pt x="104648" y="1130808"/>
                  <a:pt x="209296" y="2261616"/>
                  <a:pt x="475488" y="2535936"/>
                </a:cubicBezTo>
                <a:cubicBezTo>
                  <a:pt x="741680" y="2810256"/>
                  <a:pt x="1125728" y="1593088"/>
                  <a:pt x="1597152" y="1645920"/>
                </a:cubicBezTo>
                <a:cubicBezTo>
                  <a:pt x="2068576" y="1698752"/>
                  <a:pt x="2739136" y="2808224"/>
                  <a:pt x="3304032" y="2852928"/>
                </a:cubicBezTo>
                <a:cubicBezTo>
                  <a:pt x="3868928" y="2897632"/>
                  <a:pt x="4517136" y="1802384"/>
                  <a:pt x="4986528" y="1914144"/>
                </a:cubicBezTo>
                <a:cubicBezTo>
                  <a:pt x="5455920" y="2025904"/>
                  <a:pt x="5716016" y="3675888"/>
                  <a:pt x="6120384" y="3523488"/>
                </a:cubicBezTo>
                <a:cubicBezTo>
                  <a:pt x="6524752" y="3371088"/>
                  <a:pt x="7412736" y="999744"/>
                  <a:pt x="7412736" y="999744"/>
                </a:cubicBezTo>
                <a:lnTo>
                  <a:pt x="7412736" y="999744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接點 22"/>
          <p:cNvCxnSpPr/>
          <p:nvPr/>
        </p:nvCxnSpPr>
        <p:spPr>
          <a:xfrm flipV="1">
            <a:off x="2503094" y="4629781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3137741" y="4572413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/>
          <p:nvPr/>
        </p:nvCxnSpPr>
        <p:spPr>
          <a:xfrm flipV="1">
            <a:off x="3502838" y="3687386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137485" y="3630018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/>
          <p:cNvCxnSpPr/>
          <p:nvPr/>
        </p:nvCxnSpPr>
        <p:spPr>
          <a:xfrm flipV="1">
            <a:off x="5246294" y="4882202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橢圓 35"/>
          <p:cNvSpPr/>
          <p:nvPr/>
        </p:nvSpPr>
        <p:spPr>
          <a:xfrm>
            <a:off x="5880941" y="4824834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6855638" y="3934123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7490285" y="3876755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7989494" y="5569485"/>
            <a:ext cx="1381925" cy="121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橢圓 39"/>
          <p:cNvSpPr/>
          <p:nvPr/>
        </p:nvSpPr>
        <p:spPr>
          <a:xfrm>
            <a:off x="8624141" y="5512117"/>
            <a:ext cx="144000" cy="144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397943" y="4699341"/>
            <a:ext cx="239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b="1" dirty="0">
                <a:solidFill>
                  <a:srgbClr val="FF0000"/>
                </a:solidFill>
              </a:rPr>
              <a:t>局部最小值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096424" y="4954221"/>
            <a:ext cx="239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400" b="1" dirty="0">
                <a:solidFill>
                  <a:srgbClr val="FF0000"/>
                </a:solidFill>
              </a:rPr>
              <a:t>局部最小值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7900584" y="5600336"/>
            <a:ext cx="239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全域</a:t>
            </a:r>
            <a:r>
              <a:rPr lang="zh-TW" altLang="zh-TW" sz="2400" b="1" dirty="0" smtClean="0">
                <a:solidFill>
                  <a:srgbClr val="FF0000"/>
                </a:solidFill>
              </a:rPr>
              <a:t>最小值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9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57" name="Google Shape;357;p23"/>
          <p:cNvGraphicFramePr/>
          <p:nvPr>
            <p:extLst>
              <p:ext uri="{D42A27DB-BD31-4B8C-83A1-F6EECF244321}">
                <p14:modId xmlns:p14="http://schemas.microsoft.com/office/powerpoint/2010/main" val="3425845287"/>
              </p:ext>
            </p:extLst>
          </p:nvPr>
        </p:nvGraphicFramePr>
        <p:xfrm>
          <a:off x="104931" y="926478"/>
          <a:ext cx="11569700" cy="546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1" name="文件" r:id="rId4" imgW="11570731" imgH="5462627" progId="Word.Document.12">
                  <p:embed/>
                </p:oleObj>
              </mc:Choice>
              <mc:Fallback>
                <p:oleObj name="文件" r:id="rId4" imgW="11570731" imgH="5462627" progId="Word.Document.12">
                  <p:embed/>
                  <p:pic>
                    <p:nvPicPr>
                      <p:cNvPr id="357" name="Google Shape;357;p2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104931" y="926478"/>
                        <a:ext cx="11569700" cy="546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8" name="Google Shape;358;p2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2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3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355;p23"/>
          <p:cNvSpPr/>
          <p:nvPr/>
        </p:nvSpPr>
        <p:spPr>
          <a:xfrm>
            <a:off x="3560065" y="131476"/>
            <a:ext cx="6459700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</a:t>
            </a:r>
            <a:r>
              <a:rPr lang="zh-TW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出多項式函數及其導函數的函數圖</a:t>
            </a:r>
            <a:endParaRPr sz="2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4" name="綵帶 (向上) 13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79488" y="127655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/>
          <p:nvPr/>
        </p:nvSpPr>
        <p:spPr>
          <a:xfrm>
            <a:off x="3560065" y="131476"/>
            <a:ext cx="6459700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</a:t>
            </a:r>
            <a:r>
              <a:rPr lang="zh-TW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出多項式函數及其導函數的函數圖</a:t>
            </a:r>
            <a:endParaRPr sz="2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2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2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3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27655"/>
              <a:ext cx="36426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1-1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Google Shape;37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054" y="839449"/>
            <a:ext cx="10386645" cy="5618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55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5" name="Google Shape;315;p1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29" y="102016"/>
            <a:ext cx="5021705" cy="570948"/>
            <a:chOff x="104930" y="122092"/>
            <a:chExt cx="5021705" cy="659567"/>
          </a:xfrm>
        </p:grpSpPr>
        <p:sp>
          <p:nvSpPr>
            <p:cNvPr id="3" name="綵帶 (向上) 2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779488" y="143031"/>
              <a:ext cx="364260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微分的連鎖規則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4929" y="3158006"/>
                <a:ext cx="11677339" cy="279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函數</a:t>
                </a:r>
                <a:r>
                  <a:rPr lang="en-US" altLang="zh-TW" sz="2400" b="1" dirty="0"/>
                  <a:t>y=f(u) =f(g(x))</a:t>
                </a:r>
                <a:r>
                  <a:rPr lang="en-US" altLang="zh-TW" sz="2400" b="1" dirty="0">
                    <a:sym typeface="Wingdings" panose="05000000000000000000" pitchFamily="2" charset="2"/>
                  </a:rPr>
                  <a:t></a:t>
                </a:r>
                <a14:m>
                  <m:oMath xmlns:m="http://schemas.openxmlformats.org/officeDocument/2006/math">
                    <m:r>
                      <a:rPr lang="en-US" altLang="zh-TW" sz="2800" b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TW" sz="2800" b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𝒅𝒖</m:t>
                        </m:r>
                      </m:den>
                    </m:f>
                    <m:r>
                      <a:rPr lang="en-US" altLang="zh-TW" sz="2800" b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𝒅𝒖</m:t>
                        </m:r>
                      </m:num>
                      <m:den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:r>
                  <a:rPr lang="en-US" altLang="zh-TW" sz="2800" b="1" dirty="0" smtClean="0"/>
                  <a:t>y</a:t>
                </a:r>
                <a:r>
                  <a:rPr lang="zh-TW" altLang="zh-TW" sz="2800" b="1" dirty="0"/>
                  <a:t>對</a:t>
                </a:r>
                <a:r>
                  <a:rPr lang="en-US" altLang="zh-TW" sz="2800" b="1" dirty="0"/>
                  <a:t>x</a:t>
                </a:r>
                <a:r>
                  <a:rPr lang="zh-TW" altLang="zh-TW" sz="2800" b="1" dirty="0"/>
                  <a:t>的變化率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zh-TW" altLang="zh-TW" sz="2800" b="1">
                        <a:latin typeface="Cambria Math" panose="02040503050406030204" pitchFamily="18" charset="0"/>
                      </a:rPr>
                      <m:t>對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zh-TW" altLang="zh-TW" sz="2800" b="1">
                        <a:latin typeface="Cambria Math" panose="02040503050406030204" pitchFamily="18" charset="0"/>
                      </a:rPr>
                      <m:t>的變化率</m:t>
                    </m:r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𝒅𝒖</m:t>
                        </m:r>
                      </m:den>
                    </m:f>
                    <m:r>
                      <a:rPr lang="en-US" altLang="zh-TW" sz="2800" b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zh-TW" altLang="zh-TW" sz="2800" b="1">
                        <a:latin typeface="Cambria Math" panose="02040503050406030204" pitchFamily="18" charset="0"/>
                      </a:rPr>
                      <m:t>對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TW" altLang="zh-TW" sz="2800" b="1">
                        <a:latin typeface="Cambria Math" panose="02040503050406030204" pitchFamily="18" charset="0"/>
                      </a:rPr>
                      <m:t>的變化率</m:t>
                    </m:r>
                    <m:f>
                      <m:fPr>
                        <m:ctrlPr>
                          <a:rPr lang="zh-TW" altLang="zh-TW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𝒅𝒖</m:t>
                        </m:r>
                      </m:num>
                      <m:den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en-US" altLang="zh-TW" sz="2800" b="1" dirty="0" smtClean="0"/>
              </a:p>
              <a:p>
                <a:pPr lvl="0"/>
                <a:endParaRPr lang="zh-TW" altLang="zh-TW" sz="3200" dirty="0"/>
              </a:p>
              <a:p>
                <a:pPr marL="342900" lvl="0" indent="-342900">
                  <a:buFont typeface="Wingdings" panose="05000000000000000000" pitchFamily="2" charset="2"/>
                  <a:buChar char="n"/>
                </a:pPr>
                <a:endParaRPr lang="zh-TW" altLang="zh-TW" sz="2400" dirty="0"/>
              </a:p>
              <a:p>
                <a:endParaRPr lang="zh-TW" altLang="zh-TW" sz="2400" dirty="0"/>
              </a:p>
              <a:p>
                <a:pPr lvl="0"/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9" y="3158006"/>
                <a:ext cx="11677339" cy="2796535"/>
              </a:xfrm>
              <a:prstGeom prst="rect">
                <a:avLst/>
              </a:prstGeom>
              <a:blipFill>
                <a:blip r:embed="rId4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接點 41"/>
          <p:cNvCxnSpPr/>
          <p:nvPr/>
        </p:nvCxnSpPr>
        <p:spPr>
          <a:xfrm>
            <a:off x="9961172" y="216296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36270" y="1033057"/>
            <a:ext cx="1697248" cy="954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加油錢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263118" y="1050059"/>
            <a:ext cx="1697248" cy="9541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汽油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容量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203601" y="1033057"/>
            <a:ext cx="1697248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行駛旅程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2314525" y="1607474"/>
            <a:ext cx="2702255" cy="196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向右箭號 46"/>
          <p:cNvSpPr/>
          <p:nvPr/>
        </p:nvSpPr>
        <p:spPr>
          <a:xfrm>
            <a:off x="7238903" y="1587619"/>
            <a:ext cx="2702255" cy="196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279856" y="837039"/>
                <a:ext cx="2505814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𝒅𝒖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TW" sz="2400" b="1" dirty="0"/>
                        <m:t>=0.03</m:t>
                      </m:r>
                      <m:r>
                        <m:rPr>
                          <m:nor/>
                        </m:rPr>
                        <a:rPr lang="zh-TW" altLang="zh-TW" sz="2400" b="1" dirty="0"/>
                        <m:t>公升</m:t>
                      </m:r>
                      <m:r>
                        <m:rPr>
                          <m:nor/>
                        </m:rPr>
                        <a:rPr lang="en-US" altLang="zh-TW" sz="2400" b="1" dirty="0"/>
                        <m:t>/</m:t>
                      </m:r>
                      <m:r>
                        <m:rPr>
                          <m:nor/>
                        </m:rPr>
                        <a:rPr lang="zh-TW" altLang="zh-TW" sz="2400" b="1" dirty="0"/>
                        <m:t>元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856" y="837039"/>
                <a:ext cx="2505814" cy="793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377166" y="811830"/>
                <a:ext cx="2409634" cy="811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𝒅𝒚</m:t>
                        </m:r>
                      </m:num>
                      <m:den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𝒅𝒖</m:t>
                        </m:r>
                      </m:den>
                    </m:f>
                  </m:oMath>
                </a14:m>
                <a:r>
                  <a:rPr lang="en-US" altLang="zh-TW" sz="2400" b="1" dirty="0"/>
                  <a:t>=12</a:t>
                </a:r>
                <a:r>
                  <a:rPr lang="zh-TW" altLang="zh-TW" sz="2400" b="1" dirty="0"/>
                  <a:t>公里</a:t>
                </a:r>
                <a:r>
                  <a:rPr lang="en-US" altLang="zh-TW" sz="2400" b="1" dirty="0"/>
                  <a:t>/</a:t>
                </a:r>
                <a:r>
                  <a:rPr lang="zh-TW" altLang="zh-TW" sz="2400" b="1" dirty="0"/>
                  <a:t>公升</a:t>
                </a:r>
                <a:endParaRPr lang="zh-TW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166" y="811830"/>
                <a:ext cx="2409634" cy="811119"/>
              </a:xfrm>
              <a:prstGeom prst="rect">
                <a:avLst/>
              </a:prstGeom>
              <a:blipFill>
                <a:blip r:embed="rId6"/>
                <a:stretch>
                  <a:fillRect r="-32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箭號 (上彎) 11"/>
          <p:cNvSpPr/>
          <p:nvPr/>
        </p:nvSpPr>
        <p:spPr>
          <a:xfrm>
            <a:off x="1184894" y="2004166"/>
            <a:ext cx="10345003" cy="112417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399595" y="2263251"/>
                <a:ext cx="2561919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𝒅𝒙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TW" sz="2400" b="1" dirty="0"/>
                        <m:t>=</m:t>
                      </m:r>
                      <m:r>
                        <m:rPr>
                          <m:nor/>
                        </m:rP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0.</m:t>
                      </m:r>
                      <m:r>
                        <m:rPr>
                          <m:nor/>
                        </m:rPr>
                        <a:rPr lang="en-US" altLang="zh-TW" sz="2400" b="1" i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36</m:t>
                      </m:r>
                      <m:r>
                        <m:rPr>
                          <m:nor/>
                        </m:rPr>
                        <a:rPr lang="zh-TW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公</m:t>
                      </m:r>
                      <m:r>
                        <a:rPr lang="zh-TW" altLang="en-US" sz="2400" b="1" i="1" dirty="0">
                          <a:latin typeface="Cambria Math" panose="02040503050406030204" pitchFamily="18" charset="0"/>
                        </a:rPr>
                        <m:t>里</m:t>
                      </m:r>
                      <m:r>
                        <m:rPr>
                          <m:nor/>
                        </m:rPr>
                        <a:rPr lang="en-US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/</m:t>
                      </m:r>
                      <m:r>
                        <m:rPr>
                          <m:nor/>
                        </m:rPr>
                        <a:rPr lang="zh-TW" altLang="zh-TW" sz="2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元</m:t>
                      </m:r>
                    </m:oMath>
                  </m:oMathPara>
                </a14:m>
                <a:endParaRPr lang="zh-TW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95" y="2263251"/>
                <a:ext cx="2561919" cy="79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Google Shape;446;p31"/>
          <p:cNvGraphicFramePr/>
          <p:nvPr>
            <p:extLst>
              <p:ext uri="{D42A27DB-BD31-4B8C-83A1-F6EECF244321}">
                <p14:modId xmlns:p14="http://schemas.microsoft.com/office/powerpoint/2010/main" val="1363911005"/>
              </p:ext>
            </p:extLst>
          </p:nvPr>
        </p:nvGraphicFramePr>
        <p:xfrm>
          <a:off x="2422085" y="4475021"/>
          <a:ext cx="8516937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8" name="文件" r:id="rId8" imgW="5776546" imgH="1339197" progId="Word.Document.12">
                  <p:embed/>
                </p:oleObj>
              </mc:Choice>
              <mc:Fallback>
                <p:oleObj name="文件" r:id="rId8" imgW="5776546" imgH="1339197" progId="Word.Document.12">
                  <p:embed/>
                  <p:pic>
                    <p:nvPicPr>
                      <p:cNvPr id="446" name="Google Shape;446;p31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2422085" y="4475021"/>
                        <a:ext cx="8516937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0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8120</TotalTime>
  <Words>2391</Words>
  <Application>Microsoft Office PowerPoint</Application>
  <PresentationFormat>寬螢幕</PresentationFormat>
  <Paragraphs>430</Paragraphs>
  <Slides>57</Slides>
  <Notes>56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70" baseType="lpstr">
      <vt:lpstr>Times New Roman</vt:lpstr>
      <vt:lpstr>Montserrat SemiBold</vt:lpstr>
      <vt:lpstr>Calibri</vt:lpstr>
      <vt:lpstr>微軟正黑體</vt:lpstr>
      <vt:lpstr>Microsoft YaHei</vt:lpstr>
      <vt:lpstr>新細明體</vt:lpstr>
      <vt:lpstr>微軟正黑體</vt:lpstr>
      <vt:lpstr>Arial</vt:lpstr>
      <vt:lpstr>Lato</vt:lpstr>
      <vt:lpstr>Wingdings</vt:lpstr>
      <vt:lpstr>Cambria Math</vt:lpstr>
      <vt:lpstr>Office Theme</vt:lpstr>
      <vt:lpstr>文件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ilhamsyahvutra@outlook.com</dc:creator>
  <cp:lastModifiedBy>USER</cp:lastModifiedBy>
  <cp:revision>148</cp:revision>
  <dcterms:created xsi:type="dcterms:W3CDTF">2018-05-05T03:43:01Z</dcterms:created>
  <dcterms:modified xsi:type="dcterms:W3CDTF">2023-02-07T05:33:33Z</dcterms:modified>
</cp:coreProperties>
</file>